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6"/>
  </p:notesMasterIdLst>
  <p:handoutMasterIdLst>
    <p:handoutMasterId r:id="rId37"/>
  </p:handoutMasterIdLst>
  <p:sldIdLst>
    <p:sldId id="256" r:id="rId2"/>
    <p:sldId id="358" r:id="rId3"/>
    <p:sldId id="359" r:id="rId4"/>
    <p:sldId id="360" r:id="rId5"/>
    <p:sldId id="361" r:id="rId6"/>
    <p:sldId id="363" r:id="rId7"/>
    <p:sldId id="365" r:id="rId8"/>
    <p:sldId id="366" r:id="rId9"/>
    <p:sldId id="367" r:id="rId10"/>
    <p:sldId id="368" r:id="rId11"/>
    <p:sldId id="369" r:id="rId12"/>
    <p:sldId id="370" r:id="rId13"/>
    <p:sldId id="371" r:id="rId14"/>
    <p:sldId id="372" r:id="rId15"/>
    <p:sldId id="373" r:id="rId16"/>
    <p:sldId id="374" r:id="rId17"/>
    <p:sldId id="375" r:id="rId18"/>
    <p:sldId id="337" r:id="rId19"/>
    <p:sldId id="353" r:id="rId20"/>
    <p:sldId id="354" r:id="rId21"/>
    <p:sldId id="355" r:id="rId22"/>
    <p:sldId id="356" r:id="rId23"/>
    <p:sldId id="357" r:id="rId24"/>
    <p:sldId id="338" r:id="rId25"/>
    <p:sldId id="339" r:id="rId26"/>
    <p:sldId id="320" r:id="rId27"/>
    <p:sldId id="322" r:id="rId28"/>
    <p:sldId id="321" r:id="rId29"/>
    <p:sldId id="340" r:id="rId30"/>
    <p:sldId id="323" r:id="rId31"/>
    <p:sldId id="324" r:id="rId32"/>
    <p:sldId id="334" r:id="rId33"/>
    <p:sldId id="335" r:id="rId34"/>
    <p:sldId id="30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DED410"/>
    <a:srgbClr val="0635BA"/>
    <a:srgbClr val="052B97"/>
    <a:srgbClr val="060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86062" autoAdjust="0"/>
  </p:normalViewPr>
  <p:slideViewPr>
    <p:cSldViewPr>
      <p:cViewPr>
        <p:scale>
          <a:sx n="106" d="100"/>
          <a:sy n="106" d="100"/>
        </p:scale>
        <p:origin x="1832"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DB58A-4C05-428E-A0CE-697962E6475C}"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GB"/>
        </a:p>
      </dgm:t>
    </dgm:pt>
    <dgm:pt modelId="{C3B2C16A-5F18-4020-8687-CA5FA90DA565}">
      <dgm:prSet phldrT="[Text]"/>
      <dgm:spPr/>
      <dgm:t>
        <a:bodyPr/>
        <a:lstStyle/>
        <a:p>
          <a:r>
            <a:rPr lang="en-GB" dirty="0" smtClean="0"/>
            <a:t>Design</a:t>
          </a:r>
          <a:endParaRPr lang="en-GB" dirty="0"/>
        </a:p>
      </dgm:t>
    </dgm:pt>
    <dgm:pt modelId="{B5E03330-3F02-4212-8C5F-9CED6841418E}" type="parTrans" cxnId="{0EEBDF99-BC23-415A-97AE-C13434B78409}">
      <dgm:prSet/>
      <dgm:spPr/>
      <dgm:t>
        <a:bodyPr/>
        <a:lstStyle/>
        <a:p>
          <a:endParaRPr lang="en-GB"/>
        </a:p>
      </dgm:t>
    </dgm:pt>
    <dgm:pt modelId="{386D7313-CA58-4597-B5DE-F1529DB6DA46}" type="sibTrans" cxnId="{0EEBDF99-BC23-415A-97AE-C13434B78409}">
      <dgm:prSet/>
      <dgm:spPr/>
      <dgm:t>
        <a:bodyPr/>
        <a:lstStyle/>
        <a:p>
          <a:endParaRPr lang="en-GB"/>
        </a:p>
      </dgm:t>
    </dgm:pt>
    <dgm:pt modelId="{3AD0C590-CF90-486A-8C30-04AC0905BB83}">
      <dgm:prSet phldrT="[Text]"/>
      <dgm:spPr/>
      <dgm:t>
        <a:bodyPr/>
        <a:lstStyle/>
        <a:p>
          <a:r>
            <a:rPr lang="en-GB" dirty="0" smtClean="0"/>
            <a:t>Experiment</a:t>
          </a:r>
          <a:endParaRPr lang="en-GB" dirty="0"/>
        </a:p>
      </dgm:t>
    </dgm:pt>
    <dgm:pt modelId="{83B8A807-D2D1-4959-8936-E4CEEA29FFE7}" type="parTrans" cxnId="{95AAEACB-4D9D-4DF0-816E-EAF773C9F946}">
      <dgm:prSet/>
      <dgm:spPr/>
      <dgm:t>
        <a:bodyPr/>
        <a:lstStyle/>
        <a:p>
          <a:endParaRPr lang="en-GB"/>
        </a:p>
      </dgm:t>
    </dgm:pt>
    <dgm:pt modelId="{F1E79DED-8BD5-41E3-B387-3500D79055FA}" type="sibTrans" cxnId="{95AAEACB-4D9D-4DF0-816E-EAF773C9F946}">
      <dgm:prSet/>
      <dgm:spPr/>
      <dgm:t>
        <a:bodyPr/>
        <a:lstStyle/>
        <a:p>
          <a:endParaRPr lang="en-GB"/>
        </a:p>
      </dgm:t>
    </dgm:pt>
    <dgm:pt modelId="{35EAEF99-2D1B-49D2-A628-728DEEBA0492}">
      <dgm:prSet phldrT="[Text]"/>
      <dgm:spPr/>
      <dgm:t>
        <a:bodyPr/>
        <a:lstStyle/>
        <a:p>
          <a:r>
            <a:rPr lang="en-GB" dirty="0" smtClean="0"/>
            <a:t>Analysis</a:t>
          </a:r>
          <a:endParaRPr lang="en-GB" dirty="0"/>
        </a:p>
      </dgm:t>
    </dgm:pt>
    <dgm:pt modelId="{0B388075-392D-4E0F-8552-4F1BDA228E06}" type="parTrans" cxnId="{94B1BACE-AB0D-4EF5-9CEA-D9D977D410B0}">
      <dgm:prSet/>
      <dgm:spPr/>
      <dgm:t>
        <a:bodyPr/>
        <a:lstStyle/>
        <a:p>
          <a:endParaRPr lang="en-GB"/>
        </a:p>
      </dgm:t>
    </dgm:pt>
    <dgm:pt modelId="{7908A3D9-8693-480B-8E20-B4899F456517}" type="sibTrans" cxnId="{94B1BACE-AB0D-4EF5-9CEA-D9D977D410B0}">
      <dgm:prSet/>
      <dgm:spPr/>
      <dgm:t>
        <a:bodyPr/>
        <a:lstStyle/>
        <a:p>
          <a:endParaRPr lang="en-GB"/>
        </a:p>
      </dgm:t>
    </dgm:pt>
    <dgm:pt modelId="{20EC3426-F542-463B-9AA2-4BD79E580EA8}">
      <dgm:prSet phldrT="[Text]"/>
      <dgm:spPr/>
      <dgm:t>
        <a:bodyPr/>
        <a:lstStyle/>
        <a:p>
          <a:r>
            <a:rPr lang="en-GB" dirty="0" smtClean="0"/>
            <a:t>Publication</a:t>
          </a:r>
          <a:endParaRPr lang="en-GB" dirty="0"/>
        </a:p>
      </dgm:t>
    </dgm:pt>
    <dgm:pt modelId="{C3E7A1CA-F9CC-4454-949A-1E449E31770F}" type="parTrans" cxnId="{8E969EF7-6039-4C6F-BB8A-439679EDD125}">
      <dgm:prSet/>
      <dgm:spPr/>
      <dgm:t>
        <a:bodyPr/>
        <a:lstStyle/>
        <a:p>
          <a:endParaRPr lang="en-GB"/>
        </a:p>
      </dgm:t>
    </dgm:pt>
    <dgm:pt modelId="{C5F3B7EB-0BDD-4964-8194-F514B6172658}" type="sibTrans" cxnId="{8E969EF7-6039-4C6F-BB8A-439679EDD125}">
      <dgm:prSet/>
      <dgm:spPr/>
      <dgm:t>
        <a:bodyPr/>
        <a:lstStyle/>
        <a:p>
          <a:endParaRPr lang="en-GB"/>
        </a:p>
      </dgm:t>
    </dgm:pt>
    <dgm:pt modelId="{9918575A-CA79-4F2A-9D95-AC4D391B851A}">
      <dgm:prSet phldrT="[Text]"/>
      <dgm:spPr/>
      <dgm:t>
        <a:bodyPr/>
        <a:lstStyle/>
        <a:p>
          <a:r>
            <a:rPr lang="en-GB" dirty="0" smtClean="0"/>
            <a:t>Release</a:t>
          </a:r>
          <a:endParaRPr lang="en-GB" dirty="0"/>
        </a:p>
      </dgm:t>
    </dgm:pt>
    <dgm:pt modelId="{94D10671-BE1C-4DFE-9F20-93743E5256CA}" type="parTrans" cxnId="{5F377145-6596-4B5B-8CAC-C72CF3280719}">
      <dgm:prSet/>
      <dgm:spPr/>
      <dgm:t>
        <a:bodyPr/>
        <a:lstStyle/>
        <a:p>
          <a:endParaRPr lang="en-GB"/>
        </a:p>
      </dgm:t>
    </dgm:pt>
    <dgm:pt modelId="{169CB1DD-9EED-41A2-A337-AA7351500A21}" type="sibTrans" cxnId="{5F377145-6596-4B5B-8CAC-C72CF3280719}">
      <dgm:prSet/>
      <dgm:spPr/>
      <dgm:t>
        <a:bodyPr/>
        <a:lstStyle/>
        <a:p>
          <a:endParaRPr lang="en-GB"/>
        </a:p>
      </dgm:t>
    </dgm:pt>
    <dgm:pt modelId="{7DD3FB83-F2BD-4252-954A-1E8CEE7A5225}" type="pres">
      <dgm:prSet presAssocID="{C99DB58A-4C05-428E-A0CE-697962E6475C}" presName="cycle" presStyleCnt="0">
        <dgm:presLayoutVars>
          <dgm:dir/>
          <dgm:resizeHandles val="exact"/>
        </dgm:presLayoutVars>
      </dgm:prSet>
      <dgm:spPr/>
      <dgm:t>
        <a:bodyPr/>
        <a:lstStyle/>
        <a:p>
          <a:endParaRPr lang="en-GB"/>
        </a:p>
      </dgm:t>
    </dgm:pt>
    <dgm:pt modelId="{CB888C66-0743-466D-BE52-86FF4F7EE59D}" type="pres">
      <dgm:prSet presAssocID="{C3B2C16A-5F18-4020-8687-CA5FA90DA565}" presName="node" presStyleLbl="node1" presStyleIdx="0" presStyleCnt="5">
        <dgm:presLayoutVars>
          <dgm:bulletEnabled val="1"/>
        </dgm:presLayoutVars>
      </dgm:prSet>
      <dgm:spPr/>
      <dgm:t>
        <a:bodyPr/>
        <a:lstStyle/>
        <a:p>
          <a:endParaRPr lang="en-GB"/>
        </a:p>
      </dgm:t>
    </dgm:pt>
    <dgm:pt modelId="{C8B11B28-D375-4768-A60C-74A2AB7C4470}" type="pres">
      <dgm:prSet presAssocID="{C3B2C16A-5F18-4020-8687-CA5FA90DA565}" presName="spNode" presStyleCnt="0"/>
      <dgm:spPr/>
    </dgm:pt>
    <dgm:pt modelId="{DED86072-385F-4B4D-81A3-E86816A9BF67}" type="pres">
      <dgm:prSet presAssocID="{386D7313-CA58-4597-B5DE-F1529DB6DA46}" presName="sibTrans" presStyleLbl="sibTrans1D1" presStyleIdx="0" presStyleCnt="5"/>
      <dgm:spPr/>
      <dgm:t>
        <a:bodyPr/>
        <a:lstStyle/>
        <a:p>
          <a:endParaRPr lang="en-GB"/>
        </a:p>
      </dgm:t>
    </dgm:pt>
    <dgm:pt modelId="{40D17DC4-4AB3-4B49-921A-7A9CDF63F459}" type="pres">
      <dgm:prSet presAssocID="{3AD0C590-CF90-486A-8C30-04AC0905BB83}" presName="node" presStyleLbl="node1" presStyleIdx="1" presStyleCnt="5">
        <dgm:presLayoutVars>
          <dgm:bulletEnabled val="1"/>
        </dgm:presLayoutVars>
      </dgm:prSet>
      <dgm:spPr/>
      <dgm:t>
        <a:bodyPr/>
        <a:lstStyle/>
        <a:p>
          <a:endParaRPr lang="en-GB"/>
        </a:p>
      </dgm:t>
    </dgm:pt>
    <dgm:pt modelId="{1A8CD0B5-5DA2-475C-9B4B-DDE3DAFF7FA0}" type="pres">
      <dgm:prSet presAssocID="{3AD0C590-CF90-486A-8C30-04AC0905BB83}" presName="spNode" presStyleCnt="0"/>
      <dgm:spPr/>
    </dgm:pt>
    <dgm:pt modelId="{6A15C862-598F-46D6-957B-6BA5F56DDA89}" type="pres">
      <dgm:prSet presAssocID="{F1E79DED-8BD5-41E3-B387-3500D79055FA}" presName="sibTrans" presStyleLbl="sibTrans1D1" presStyleIdx="1" presStyleCnt="5"/>
      <dgm:spPr/>
      <dgm:t>
        <a:bodyPr/>
        <a:lstStyle/>
        <a:p>
          <a:endParaRPr lang="en-GB"/>
        </a:p>
      </dgm:t>
    </dgm:pt>
    <dgm:pt modelId="{10994793-9C98-4D97-BB38-0B0520BF04AD}" type="pres">
      <dgm:prSet presAssocID="{35EAEF99-2D1B-49D2-A628-728DEEBA0492}" presName="node" presStyleLbl="node1" presStyleIdx="2" presStyleCnt="5">
        <dgm:presLayoutVars>
          <dgm:bulletEnabled val="1"/>
        </dgm:presLayoutVars>
      </dgm:prSet>
      <dgm:spPr/>
      <dgm:t>
        <a:bodyPr/>
        <a:lstStyle/>
        <a:p>
          <a:endParaRPr lang="en-GB"/>
        </a:p>
      </dgm:t>
    </dgm:pt>
    <dgm:pt modelId="{F59EA41A-A2DE-4AD4-9E2D-3A68D6A30828}" type="pres">
      <dgm:prSet presAssocID="{35EAEF99-2D1B-49D2-A628-728DEEBA0492}" presName="spNode" presStyleCnt="0"/>
      <dgm:spPr/>
    </dgm:pt>
    <dgm:pt modelId="{21BC072D-C826-43A4-8EA5-6D2D00AC1BEF}" type="pres">
      <dgm:prSet presAssocID="{7908A3D9-8693-480B-8E20-B4899F456517}" presName="sibTrans" presStyleLbl="sibTrans1D1" presStyleIdx="2" presStyleCnt="5"/>
      <dgm:spPr/>
      <dgm:t>
        <a:bodyPr/>
        <a:lstStyle/>
        <a:p>
          <a:endParaRPr lang="en-GB"/>
        </a:p>
      </dgm:t>
    </dgm:pt>
    <dgm:pt modelId="{FDDD742C-B743-4362-8652-E90887661023}" type="pres">
      <dgm:prSet presAssocID="{20EC3426-F542-463B-9AA2-4BD79E580EA8}" presName="node" presStyleLbl="node1" presStyleIdx="3" presStyleCnt="5">
        <dgm:presLayoutVars>
          <dgm:bulletEnabled val="1"/>
        </dgm:presLayoutVars>
      </dgm:prSet>
      <dgm:spPr/>
      <dgm:t>
        <a:bodyPr/>
        <a:lstStyle/>
        <a:p>
          <a:endParaRPr lang="en-GB"/>
        </a:p>
      </dgm:t>
    </dgm:pt>
    <dgm:pt modelId="{C602AE67-8A20-47AA-A86F-8F4A2A4B2CED}" type="pres">
      <dgm:prSet presAssocID="{20EC3426-F542-463B-9AA2-4BD79E580EA8}" presName="spNode" presStyleCnt="0"/>
      <dgm:spPr/>
    </dgm:pt>
    <dgm:pt modelId="{3F592C0C-35E5-4C65-B54E-B0DBDF57ABD7}" type="pres">
      <dgm:prSet presAssocID="{C5F3B7EB-0BDD-4964-8194-F514B6172658}" presName="sibTrans" presStyleLbl="sibTrans1D1" presStyleIdx="3" presStyleCnt="5"/>
      <dgm:spPr/>
      <dgm:t>
        <a:bodyPr/>
        <a:lstStyle/>
        <a:p>
          <a:endParaRPr lang="en-GB"/>
        </a:p>
      </dgm:t>
    </dgm:pt>
    <dgm:pt modelId="{4E58B3BC-E21F-47FE-AFE8-4C7CE0C29B99}" type="pres">
      <dgm:prSet presAssocID="{9918575A-CA79-4F2A-9D95-AC4D391B851A}" presName="node" presStyleLbl="node1" presStyleIdx="4" presStyleCnt="5">
        <dgm:presLayoutVars>
          <dgm:bulletEnabled val="1"/>
        </dgm:presLayoutVars>
      </dgm:prSet>
      <dgm:spPr/>
      <dgm:t>
        <a:bodyPr/>
        <a:lstStyle/>
        <a:p>
          <a:endParaRPr lang="en-GB"/>
        </a:p>
      </dgm:t>
    </dgm:pt>
    <dgm:pt modelId="{83CD284A-6A42-4B6A-80ED-C5C11AEAEA6C}" type="pres">
      <dgm:prSet presAssocID="{9918575A-CA79-4F2A-9D95-AC4D391B851A}" presName="spNode" presStyleCnt="0"/>
      <dgm:spPr/>
    </dgm:pt>
    <dgm:pt modelId="{03A8E1D3-C18F-451A-B140-62C74983F259}" type="pres">
      <dgm:prSet presAssocID="{169CB1DD-9EED-41A2-A337-AA7351500A21}" presName="sibTrans" presStyleLbl="sibTrans1D1" presStyleIdx="4" presStyleCnt="5"/>
      <dgm:spPr/>
      <dgm:t>
        <a:bodyPr/>
        <a:lstStyle/>
        <a:p>
          <a:endParaRPr lang="en-GB"/>
        </a:p>
      </dgm:t>
    </dgm:pt>
  </dgm:ptLst>
  <dgm:cxnLst>
    <dgm:cxn modelId="{A683D03B-12BD-D34B-8955-EE637B2E4E0F}" type="presOf" srcId="{C3B2C16A-5F18-4020-8687-CA5FA90DA565}" destId="{CB888C66-0743-466D-BE52-86FF4F7EE59D}" srcOrd="0" destOrd="0" presId="urn:microsoft.com/office/officeart/2005/8/layout/cycle5"/>
    <dgm:cxn modelId="{94B1BACE-AB0D-4EF5-9CEA-D9D977D410B0}" srcId="{C99DB58A-4C05-428E-A0CE-697962E6475C}" destId="{35EAEF99-2D1B-49D2-A628-728DEEBA0492}" srcOrd="2" destOrd="0" parTransId="{0B388075-392D-4E0F-8552-4F1BDA228E06}" sibTransId="{7908A3D9-8693-480B-8E20-B4899F456517}"/>
    <dgm:cxn modelId="{ADE2787F-3F81-0347-930E-F529336A7E76}" type="presOf" srcId="{F1E79DED-8BD5-41E3-B387-3500D79055FA}" destId="{6A15C862-598F-46D6-957B-6BA5F56DDA89}" srcOrd="0" destOrd="0" presId="urn:microsoft.com/office/officeart/2005/8/layout/cycle5"/>
    <dgm:cxn modelId="{5908F91C-9124-3B43-8D56-293DB177BCCA}" type="presOf" srcId="{C5F3B7EB-0BDD-4964-8194-F514B6172658}" destId="{3F592C0C-35E5-4C65-B54E-B0DBDF57ABD7}" srcOrd="0" destOrd="0" presId="urn:microsoft.com/office/officeart/2005/8/layout/cycle5"/>
    <dgm:cxn modelId="{E1E9293A-E456-1744-B97F-EAB9E894FCF7}" type="presOf" srcId="{169CB1DD-9EED-41A2-A337-AA7351500A21}" destId="{03A8E1D3-C18F-451A-B140-62C74983F259}" srcOrd="0" destOrd="0" presId="urn:microsoft.com/office/officeart/2005/8/layout/cycle5"/>
    <dgm:cxn modelId="{9A1A99C8-4393-8B4C-9AFF-BBE3395A809D}" type="presOf" srcId="{386D7313-CA58-4597-B5DE-F1529DB6DA46}" destId="{DED86072-385F-4B4D-81A3-E86816A9BF67}" srcOrd="0" destOrd="0" presId="urn:microsoft.com/office/officeart/2005/8/layout/cycle5"/>
    <dgm:cxn modelId="{9A2AF619-9B72-DB4F-A322-E3E8FA208CEC}" type="presOf" srcId="{35EAEF99-2D1B-49D2-A628-728DEEBA0492}" destId="{10994793-9C98-4D97-BB38-0B0520BF04AD}" srcOrd="0" destOrd="0" presId="urn:microsoft.com/office/officeart/2005/8/layout/cycle5"/>
    <dgm:cxn modelId="{4D04925D-EF5C-C04E-A300-AEBB513AF5C3}" type="presOf" srcId="{7908A3D9-8693-480B-8E20-B4899F456517}" destId="{21BC072D-C826-43A4-8EA5-6D2D00AC1BEF}" srcOrd="0" destOrd="0" presId="urn:microsoft.com/office/officeart/2005/8/layout/cycle5"/>
    <dgm:cxn modelId="{0EEBDF99-BC23-415A-97AE-C13434B78409}" srcId="{C99DB58A-4C05-428E-A0CE-697962E6475C}" destId="{C3B2C16A-5F18-4020-8687-CA5FA90DA565}" srcOrd="0" destOrd="0" parTransId="{B5E03330-3F02-4212-8C5F-9CED6841418E}" sibTransId="{386D7313-CA58-4597-B5DE-F1529DB6DA46}"/>
    <dgm:cxn modelId="{74EC5FF2-53C4-DD4E-9283-57AEB40CBD02}" type="presOf" srcId="{9918575A-CA79-4F2A-9D95-AC4D391B851A}" destId="{4E58B3BC-E21F-47FE-AFE8-4C7CE0C29B99}" srcOrd="0" destOrd="0" presId="urn:microsoft.com/office/officeart/2005/8/layout/cycle5"/>
    <dgm:cxn modelId="{20B594CC-517C-1F46-B4BD-3700023D927E}" type="presOf" srcId="{C99DB58A-4C05-428E-A0CE-697962E6475C}" destId="{7DD3FB83-F2BD-4252-954A-1E8CEE7A5225}" srcOrd="0" destOrd="0" presId="urn:microsoft.com/office/officeart/2005/8/layout/cycle5"/>
    <dgm:cxn modelId="{5F377145-6596-4B5B-8CAC-C72CF3280719}" srcId="{C99DB58A-4C05-428E-A0CE-697962E6475C}" destId="{9918575A-CA79-4F2A-9D95-AC4D391B851A}" srcOrd="4" destOrd="0" parTransId="{94D10671-BE1C-4DFE-9F20-93743E5256CA}" sibTransId="{169CB1DD-9EED-41A2-A337-AA7351500A21}"/>
    <dgm:cxn modelId="{8731BE64-1AEE-3E42-86BF-2B313180475D}" type="presOf" srcId="{3AD0C590-CF90-486A-8C30-04AC0905BB83}" destId="{40D17DC4-4AB3-4B49-921A-7A9CDF63F459}" srcOrd="0" destOrd="0" presId="urn:microsoft.com/office/officeart/2005/8/layout/cycle5"/>
    <dgm:cxn modelId="{95AAEACB-4D9D-4DF0-816E-EAF773C9F946}" srcId="{C99DB58A-4C05-428E-A0CE-697962E6475C}" destId="{3AD0C590-CF90-486A-8C30-04AC0905BB83}" srcOrd="1" destOrd="0" parTransId="{83B8A807-D2D1-4959-8936-E4CEEA29FFE7}" sibTransId="{F1E79DED-8BD5-41E3-B387-3500D79055FA}"/>
    <dgm:cxn modelId="{8E969EF7-6039-4C6F-BB8A-439679EDD125}" srcId="{C99DB58A-4C05-428E-A0CE-697962E6475C}" destId="{20EC3426-F542-463B-9AA2-4BD79E580EA8}" srcOrd="3" destOrd="0" parTransId="{C3E7A1CA-F9CC-4454-949A-1E449E31770F}" sibTransId="{C5F3B7EB-0BDD-4964-8194-F514B6172658}"/>
    <dgm:cxn modelId="{6A4EF6FD-0767-B44D-B4ED-C2655B577414}" type="presOf" srcId="{20EC3426-F542-463B-9AA2-4BD79E580EA8}" destId="{FDDD742C-B743-4362-8652-E90887661023}" srcOrd="0" destOrd="0" presId="urn:microsoft.com/office/officeart/2005/8/layout/cycle5"/>
    <dgm:cxn modelId="{EE0C9CF2-0897-A641-BB17-47717A2B3303}" type="presParOf" srcId="{7DD3FB83-F2BD-4252-954A-1E8CEE7A5225}" destId="{CB888C66-0743-466D-BE52-86FF4F7EE59D}" srcOrd="0" destOrd="0" presId="urn:microsoft.com/office/officeart/2005/8/layout/cycle5"/>
    <dgm:cxn modelId="{1DF29CA2-C416-1E47-9E41-0F70BBFB8A2D}" type="presParOf" srcId="{7DD3FB83-F2BD-4252-954A-1E8CEE7A5225}" destId="{C8B11B28-D375-4768-A60C-74A2AB7C4470}" srcOrd="1" destOrd="0" presId="urn:microsoft.com/office/officeart/2005/8/layout/cycle5"/>
    <dgm:cxn modelId="{0B7B051A-04B8-DD4A-88FD-9F71E02F057D}" type="presParOf" srcId="{7DD3FB83-F2BD-4252-954A-1E8CEE7A5225}" destId="{DED86072-385F-4B4D-81A3-E86816A9BF67}" srcOrd="2" destOrd="0" presId="urn:microsoft.com/office/officeart/2005/8/layout/cycle5"/>
    <dgm:cxn modelId="{FD02FABC-B25F-4744-BA37-461C9DAFC62F}" type="presParOf" srcId="{7DD3FB83-F2BD-4252-954A-1E8CEE7A5225}" destId="{40D17DC4-4AB3-4B49-921A-7A9CDF63F459}" srcOrd="3" destOrd="0" presId="urn:microsoft.com/office/officeart/2005/8/layout/cycle5"/>
    <dgm:cxn modelId="{66445985-2B6E-A84C-8034-EB6007470269}" type="presParOf" srcId="{7DD3FB83-F2BD-4252-954A-1E8CEE7A5225}" destId="{1A8CD0B5-5DA2-475C-9B4B-DDE3DAFF7FA0}" srcOrd="4" destOrd="0" presId="urn:microsoft.com/office/officeart/2005/8/layout/cycle5"/>
    <dgm:cxn modelId="{C71710E1-7224-AE4D-8D49-0D016C6733DE}" type="presParOf" srcId="{7DD3FB83-F2BD-4252-954A-1E8CEE7A5225}" destId="{6A15C862-598F-46D6-957B-6BA5F56DDA89}" srcOrd="5" destOrd="0" presId="urn:microsoft.com/office/officeart/2005/8/layout/cycle5"/>
    <dgm:cxn modelId="{1D67F784-B252-D343-8127-00EEF5BE6D89}" type="presParOf" srcId="{7DD3FB83-F2BD-4252-954A-1E8CEE7A5225}" destId="{10994793-9C98-4D97-BB38-0B0520BF04AD}" srcOrd="6" destOrd="0" presId="urn:microsoft.com/office/officeart/2005/8/layout/cycle5"/>
    <dgm:cxn modelId="{076D2ED3-33BB-8C42-98A6-D1084D7AAC10}" type="presParOf" srcId="{7DD3FB83-F2BD-4252-954A-1E8CEE7A5225}" destId="{F59EA41A-A2DE-4AD4-9E2D-3A68D6A30828}" srcOrd="7" destOrd="0" presId="urn:microsoft.com/office/officeart/2005/8/layout/cycle5"/>
    <dgm:cxn modelId="{F1606CBB-8CBD-6B4F-8170-AF6FBF7CD3D8}" type="presParOf" srcId="{7DD3FB83-F2BD-4252-954A-1E8CEE7A5225}" destId="{21BC072D-C826-43A4-8EA5-6D2D00AC1BEF}" srcOrd="8" destOrd="0" presId="urn:microsoft.com/office/officeart/2005/8/layout/cycle5"/>
    <dgm:cxn modelId="{5C2B4F1A-ABF7-7B48-A301-EE35365F9143}" type="presParOf" srcId="{7DD3FB83-F2BD-4252-954A-1E8CEE7A5225}" destId="{FDDD742C-B743-4362-8652-E90887661023}" srcOrd="9" destOrd="0" presId="urn:microsoft.com/office/officeart/2005/8/layout/cycle5"/>
    <dgm:cxn modelId="{F4AC8DE4-D7E2-1941-A82B-6A97C45C51FF}" type="presParOf" srcId="{7DD3FB83-F2BD-4252-954A-1E8CEE7A5225}" destId="{C602AE67-8A20-47AA-A86F-8F4A2A4B2CED}" srcOrd="10" destOrd="0" presId="urn:microsoft.com/office/officeart/2005/8/layout/cycle5"/>
    <dgm:cxn modelId="{8CBB86DD-4752-6146-94BF-58A29C4491BE}" type="presParOf" srcId="{7DD3FB83-F2BD-4252-954A-1E8CEE7A5225}" destId="{3F592C0C-35E5-4C65-B54E-B0DBDF57ABD7}" srcOrd="11" destOrd="0" presId="urn:microsoft.com/office/officeart/2005/8/layout/cycle5"/>
    <dgm:cxn modelId="{AF054BE0-F5AE-3247-8D88-482148DBE164}" type="presParOf" srcId="{7DD3FB83-F2BD-4252-954A-1E8CEE7A5225}" destId="{4E58B3BC-E21F-47FE-AFE8-4C7CE0C29B99}" srcOrd="12" destOrd="0" presId="urn:microsoft.com/office/officeart/2005/8/layout/cycle5"/>
    <dgm:cxn modelId="{4897DF40-F31E-0E4A-8C22-F94DD8AE482F}" type="presParOf" srcId="{7DD3FB83-F2BD-4252-954A-1E8CEE7A5225}" destId="{83CD284A-6A42-4B6A-80ED-C5C11AEAEA6C}" srcOrd="13" destOrd="0" presId="urn:microsoft.com/office/officeart/2005/8/layout/cycle5"/>
    <dgm:cxn modelId="{635F3414-D209-B544-9C27-8BBE8BFAD906}" type="presParOf" srcId="{7DD3FB83-F2BD-4252-954A-1E8CEE7A5225}" destId="{03A8E1D3-C18F-451A-B140-62C74983F25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88C66-0743-466D-BE52-86FF4F7EE59D}">
      <dsp:nvSpPr>
        <dsp:cNvPr id="0" name=""/>
        <dsp:cNvSpPr/>
      </dsp:nvSpPr>
      <dsp:spPr>
        <a:xfrm>
          <a:off x="2619223" y="2865"/>
          <a:ext cx="1412724" cy="918270"/>
        </a:xfrm>
        <a:prstGeom prst="round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Design</a:t>
          </a:r>
          <a:endParaRPr lang="en-GB" sz="1900" kern="1200" dirty="0"/>
        </a:p>
      </dsp:txBody>
      <dsp:txXfrm>
        <a:off x="2664049" y="47691"/>
        <a:ext cx="1323072" cy="828618"/>
      </dsp:txXfrm>
    </dsp:sp>
    <dsp:sp modelId="{DED86072-385F-4B4D-81A3-E86816A9BF67}">
      <dsp:nvSpPr>
        <dsp:cNvPr id="0" name=""/>
        <dsp:cNvSpPr/>
      </dsp:nvSpPr>
      <dsp:spPr>
        <a:xfrm>
          <a:off x="1491720" y="462001"/>
          <a:ext cx="3667730" cy="3667730"/>
        </a:xfrm>
        <a:custGeom>
          <a:avLst/>
          <a:gdLst/>
          <a:ahLst/>
          <a:cxnLst/>
          <a:rect l="0" t="0" r="0" b="0"/>
          <a:pathLst>
            <a:path>
              <a:moveTo>
                <a:pt x="2729303" y="233474"/>
              </a:moveTo>
              <a:arcTo wR="1833865" hR="1833865" stAng="17953653" swAng="1211194"/>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0D17DC4-4AB3-4B49-921A-7A9CDF63F459}">
      <dsp:nvSpPr>
        <dsp:cNvPr id="0" name=""/>
        <dsp:cNvSpPr/>
      </dsp:nvSpPr>
      <dsp:spPr>
        <a:xfrm>
          <a:off x="4363332" y="1270035"/>
          <a:ext cx="1412724" cy="918270"/>
        </a:xfrm>
        <a:prstGeom prst="round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Experiment</a:t>
          </a:r>
          <a:endParaRPr lang="en-GB" sz="1900" kern="1200" dirty="0"/>
        </a:p>
      </dsp:txBody>
      <dsp:txXfrm>
        <a:off x="4408158" y="1314861"/>
        <a:ext cx="1323072" cy="828618"/>
      </dsp:txXfrm>
    </dsp:sp>
    <dsp:sp modelId="{6A15C862-598F-46D6-957B-6BA5F56DDA89}">
      <dsp:nvSpPr>
        <dsp:cNvPr id="0" name=""/>
        <dsp:cNvSpPr/>
      </dsp:nvSpPr>
      <dsp:spPr>
        <a:xfrm>
          <a:off x="1491720" y="462001"/>
          <a:ext cx="3667730" cy="3667730"/>
        </a:xfrm>
        <a:custGeom>
          <a:avLst/>
          <a:gdLst/>
          <a:ahLst/>
          <a:cxnLst/>
          <a:rect l="0" t="0" r="0" b="0"/>
          <a:pathLst>
            <a:path>
              <a:moveTo>
                <a:pt x="3663327" y="1960871"/>
              </a:moveTo>
              <a:arcTo wR="1833865" hR="1833865" stAng="21838276" swAng="1359459"/>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0994793-9C98-4D97-BB38-0B0520BF04AD}">
      <dsp:nvSpPr>
        <dsp:cNvPr id="0" name=""/>
        <dsp:cNvSpPr/>
      </dsp:nvSpPr>
      <dsp:spPr>
        <a:xfrm>
          <a:off x="3697142" y="3320359"/>
          <a:ext cx="1412724" cy="918270"/>
        </a:xfrm>
        <a:prstGeom prst="round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Analysis</a:t>
          </a:r>
          <a:endParaRPr lang="en-GB" sz="1900" kern="1200" dirty="0"/>
        </a:p>
      </dsp:txBody>
      <dsp:txXfrm>
        <a:off x="3741968" y="3365185"/>
        <a:ext cx="1323072" cy="828618"/>
      </dsp:txXfrm>
    </dsp:sp>
    <dsp:sp modelId="{21BC072D-C826-43A4-8EA5-6D2D00AC1BEF}">
      <dsp:nvSpPr>
        <dsp:cNvPr id="0" name=""/>
        <dsp:cNvSpPr/>
      </dsp:nvSpPr>
      <dsp:spPr>
        <a:xfrm>
          <a:off x="1491720" y="462001"/>
          <a:ext cx="3667730" cy="3667730"/>
        </a:xfrm>
        <a:custGeom>
          <a:avLst/>
          <a:gdLst/>
          <a:ahLst/>
          <a:cxnLst/>
          <a:rect l="0" t="0" r="0" b="0"/>
          <a:pathLst>
            <a:path>
              <a:moveTo>
                <a:pt x="2058821" y="3653880"/>
              </a:moveTo>
              <a:arcTo wR="1833865" hR="1833865" stAng="4977234" swAng="845532"/>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DD742C-B743-4362-8652-E90887661023}">
      <dsp:nvSpPr>
        <dsp:cNvPr id="0" name=""/>
        <dsp:cNvSpPr/>
      </dsp:nvSpPr>
      <dsp:spPr>
        <a:xfrm>
          <a:off x="1541304" y="3320359"/>
          <a:ext cx="1412724" cy="918270"/>
        </a:xfrm>
        <a:prstGeom prst="round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Publication</a:t>
          </a:r>
          <a:endParaRPr lang="en-GB" sz="1900" kern="1200" dirty="0"/>
        </a:p>
      </dsp:txBody>
      <dsp:txXfrm>
        <a:off x="1586130" y="3365185"/>
        <a:ext cx="1323072" cy="828618"/>
      </dsp:txXfrm>
    </dsp:sp>
    <dsp:sp modelId="{3F592C0C-35E5-4C65-B54E-B0DBDF57ABD7}">
      <dsp:nvSpPr>
        <dsp:cNvPr id="0" name=""/>
        <dsp:cNvSpPr/>
      </dsp:nvSpPr>
      <dsp:spPr>
        <a:xfrm>
          <a:off x="1491720" y="462001"/>
          <a:ext cx="3667730" cy="3667730"/>
        </a:xfrm>
        <a:custGeom>
          <a:avLst/>
          <a:gdLst/>
          <a:ahLst/>
          <a:cxnLst/>
          <a:rect l="0" t="0" r="0" b="0"/>
          <a:pathLst>
            <a:path>
              <a:moveTo>
                <a:pt x="194521" y="2655822"/>
              </a:moveTo>
              <a:arcTo wR="1833865" hR="1833865" stAng="9202265" swAng="1359459"/>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E58B3BC-E21F-47FE-AFE8-4C7CE0C29B99}">
      <dsp:nvSpPr>
        <dsp:cNvPr id="0" name=""/>
        <dsp:cNvSpPr/>
      </dsp:nvSpPr>
      <dsp:spPr>
        <a:xfrm>
          <a:off x="875113" y="1270035"/>
          <a:ext cx="1412724" cy="918270"/>
        </a:xfrm>
        <a:prstGeom prst="round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Release</a:t>
          </a:r>
          <a:endParaRPr lang="en-GB" sz="1900" kern="1200" dirty="0"/>
        </a:p>
      </dsp:txBody>
      <dsp:txXfrm>
        <a:off x="919939" y="1314861"/>
        <a:ext cx="1323072" cy="828618"/>
      </dsp:txXfrm>
    </dsp:sp>
    <dsp:sp modelId="{03A8E1D3-C18F-451A-B140-62C74983F259}">
      <dsp:nvSpPr>
        <dsp:cNvPr id="0" name=""/>
        <dsp:cNvSpPr/>
      </dsp:nvSpPr>
      <dsp:spPr>
        <a:xfrm>
          <a:off x="1491720" y="462001"/>
          <a:ext cx="3667730" cy="3667730"/>
        </a:xfrm>
        <a:custGeom>
          <a:avLst/>
          <a:gdLst/>
          <a:ahLst/>
          <a:cxnLst/>
          <a:rect l="0" t="0" r="0" b="0"/>
          <a:pathLst>
            <a:path>
              <a:moveTo>
                <a:pt x="441170" y="640775"/>
              </a:moveTo>
              <a:arcTo wR="1833865" hR="1833865" stAng="13235154" swAng="1211194"/>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06574C-F53C-E84E-8236-411CECA193DF}" type="datetimeFigureOut">
              <a:rPr lang="en-US" smtClean="0"/>
              <a:t>4/7/16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85A958-2402-C04A-B468-8D61AD1C8BC9}" type="slidenum">
              <a:rPr lang="en-US" smtClean="0"/>
              <a:t>‹#›</a:t>
            </a:fld>
            <a:endParaRPr lang="en-US"/>
          </a:p>
        </p:txBody>
      </p:sp>
    </p:spTree>
    <p:extLst>
      <p:ext uri="{BB962C8B-B14F-4D97-AF65-F5344CB8AC3E}">
        <p14:creationId xmlns:p14="http://schemas.microsoft.com/office/powerpoint/2010/main" val="317026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3B942-E355-40D6-9CAC-B2B9E99F0941}" type="datetimeFigureOut">
              <a:rPr lang="en-GB" smtClean="0"/>
              <a:pPr/>
              <a:t>07/04/2016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28C0B-2348-4FD8-BF51-EC56E7D6ED2C}" type="slidenum">
              <a:rPr lang="en-GB" smtClean="0"/>
              <a:pPr/>
              <a:t>‹#›</a:t>
            </a:fld>
            <a:endParaRPr lang="en-GB" dirty="0"/>
          </a:p>
        </p:txBody>
      </p:sp>
    </p:spTree>
    <p:extLst>
      <p:ext uri="{BB962C8B-B14F-4D97-AF65-F5344CB8AC3E}">
        <p14:creationId xmlns:p14="http://schemas.microsoft.com/office/powerpoint/2010/main" val="111092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9885C1-2930-4BC7-8C98-6875A001E86E}" type="slidenum">
              <a:rPr lang="en-GB" smtClean="0"/>
              <a:pPr/>
              <a:t>4</a:t>
            </a:fld>
            <a:endParaRPr lang="en-GB"/>
          </a:p>
        </p:txBody>
      </p:sp>
    </p:spTree>
    <p:extLst>
      <p:ext uri="{BB962C8B-B14F-4D97-AF65-F5344CB8AC3E}">
        <p14:creationId xmlns:p14="http://schemas.microsoft.com/office/powerpoint/2010/main" val="540229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There’s also an economic benefit,</a:t>
            </a:r>
            <a:r>
              <a:rPr lang="en-GB" baseline="0" dirty="0" smtClean="0"/>
              <a:t> as seen by the case of the NASA </a:t>
            </a:r>
            <a:r>
              <a:rPr lang="en-GB" baseline="0" dirty="0" err="1" smtClean="0"/>
              <a:t>landsat</a:t>
            </a:r>
            <a:r>
              <a:rPr lang="en-GB" baseline="0" dirty="0" smtClean="0"/>
              <a:t> satellite images. These were sold until 2008 for $600 a scene. Now they’re freely available and used by Google Earth. Previously they sold 19,000 images a year, whereas now they transmit 2.1 million. The revenue has gone up incredibly too from $11.4 million to an estimated value of $935 million with direct benefit of more than $100 million. The release has also stimulated the development of applications from companies worldwide.</a:t>
            </a:r>
          </a:p>
          <a:p>
            <a:endParaRPr lang="en-GB" baseline="0" dirty="0" smtClean="0"/>
          </a:p>
          <a:p>
            <a:r>
              <a:rPr lang="en-GB" baseline="0" dirty="0" smtClean="0"/>
              <a:t>This case study comes from the Royal Society Report on Science as an Open Enterprise.</a:t>
            </a:r>
          </a:p>
        </p:txBody>
      </p:sp>
      <p:sp>
        <p:nvSpPr>
          <p:cNvPr id="4" name="Slide Number Placeholder 3"/>
          <p:cNvSpPr>
            <a:spLocks noGrp="1"/>
          </p:cNvSpPr>
          <p:nvPr>
            <p:ph type="sldNum" sz="quarter" idx="10"/>
          </p:nvPr>
        </p:nvSpPr>
        <p:spPr/>
        <p:txBody>
          <a:bodyPr/>
          <a:lstStyle/>
          <a:p>
            <a:fld id="{60B138FC-B7B4-4E5A-8F05-99E0ADE8939C}" type="slidenum">
              <a:rPr lang="en-GB" smtClean="0"/>
              <a:pPr/>
              <a:t>16</a:t>
            </a:fld>
            <a:endParaRPr lang="en-GB"/>
          </a:p>
        </p:txBody>
      </p:sp>
    </p:spTree>
    <p:extLst>
      <p:ext uri="{BB962C8B-B14F-4D97-AF65-F5344CB8AC3E}">
        <p14:creationId xmlns:p14="http://schemas.microsoft.com/office/powerpoint/2010/main" val="116906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en-GB" altLang="en-US" dirty="0" smtClean="0">
                <a:latin typeface="Calibri" pitchFamily="34" charset="0"/>
              </a:rPr>
              <a:t>The background to this is about making the most of the data that has been created through publicly funded research. The guidelines speak of:</a:t>
            </a:r>
          </a:p>
          <a:p>
            <a:pPr eaLnBrk="1">
              <a:buFontTx/>
              <a:buChar char="•"/>
            </a:pPr>
            <a:r>
              <a:rPr lang="en-GB" altLang="en-US" dirty="0" smtClean="0">
                <a:latin typeface="Calibri" pitchFamily="34" charset="0"/>
              </a:rPr>
              <a:t>  Improved quality of results</a:t>
            </a:r>
          </a:p>
          <a:p>
            <a:pPr eaLnBrk="1">
              <a:buFontTx/>
              <a:buChar char="•"/>
            </a:pPr>
            <a:r>
              <a:rPr lang="en-GB" altLang="en-US" dirty="0" smtClean="0">
                <a:latin typeface="Calibri" pitchFamily="34" charset="0"/>
              </a:rPr>
              <a:t>  Greater efficiency</a:t>
            </a:r>
          </a:p>
          <a:p>
            <a:pPr eaLnBrk="1">
              <a:buFontTx/>
              <a:buChar char="•"/>
            </a:pPr>
            <a:r>
              <a:rPr lang="en-GB" altLang="en-US" dirty="0" smtClean="0">
                <a:latin typeface="Calibri" pitchFamily="34" charset="0"/>
              </a:rPr>
              <a:t>  Faster to market = faster growth</a:t>
            </a:r>
          </a:p>
          <a:p>
            <a:pPr eaLnBrk="1">
              <a:buFontTx/>
              <a:buChar char="•"/>
            </a:pPr>
            <a:r>
              <a:rPr lang="en-GB" altLang="en-US" dirty="0" smtClean="0">
                <a:latin typeface="Calibri" pitchFamily="34" charset="0"/>
              </a:rPr>
              <a:t>  Improved transparency of the scientific process</a:t>
            </a:r>
          </a:p>
        </p:txBody>
      </p:sp>
      <p:sp>
        <p:nvSpPr>
          <p:cNvPr id="37892" name="Slide Number Placeholder 3"/>
          <p:cNvSpPr txBox="1">
            <a:spLocks noChangeArrowheads="1"/>
          </p:cNvSpPr>
          <p:nvPr/>
        </p:nvSpPr>
        <p:spPr bwMode="auto">
          <a:xfrm>
            <a:off x="4021138" y="9721851"/>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7" tIns="49518" rIns="99037" bIns="49518"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DCD63C39-91C7-40E9-B2B0-324D70091B06}" type="slidenum">
              <a:rPr lang="en-GB" altLang="en-US" sz="1300">
                <a:solidFill>
                  <a:srgbClr val="000000"/>
                </a:solidFill>
              </a:rPr>
              <a:pPr algn="r"/>
              <a:t>17</a:t>
            </a:fld>
            <a:endParaRPr lang="en-GB" altLang="en-US" sz="1300" dirty="0">
              <a:solidFill>
                <a:srgbClr val="000000"/>
              </a:solidFill>
            </a:endParaRPr>
          </a:p>
        </p:txBody>
      </p:sp>
    </p:spTree>
    <p:extLst>
      <p:ext uri="{BB962C8B-B14F-4D97-AF65-F5344CB8AC3E}">
        <p14:creationId xmlns:p14="http://schemas.microsoft.com/office/powerpoint/2010/main" val="43029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There are seven areas participating in the pilot. This corresponds to about €3 billion or 20% of the overall Horizon 2020 budget in 2014 and 2015.</a:t>
            </a:r>
          </a:p>
          <a:p>
            <a:pPr eaLnBrk="1" hangingPunct="1"/>
            <a:endParaRPr lang="en-GB" altLang="en-US" dirty="0" smtClean="0">
              <a:latin typeface="Calibri" pitchFamily="34" charset="0"/>
            </a:endParaRPr>
          </a:p>
          <a:p>
            <a:pPr eaLnBrk="1" hangingPunct="1"/>
            <a:r>
              <a:rPr lang="en-GB" altLang="en-US" dirty="0" smtClean="0">
                <a:latin typeface="Calibri" pitchFamily="34" charset="0"/>
              </a:rPr>
              <a:t>Projects in others can take part on a voluntary basis. It’s an opt in / opt out basis.</a:t>
            </a:r>
          </a:p>
        </p:txBody>
      </p:sp>
      <p:sp>
        <p:nvSpPr>
          <p:cNvPr id="40964"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13D6A923-57B6-45AA-82B5-97286D1379CA}" type="slidenum">
              <a:rPr lang="en-GB" altLang="en-US" sz="1200">
                <a:solidFill>
                  <a:srgbClr val="000000"/>
                </a:solidFill>
                <a:latin typeface="Calibri" pitchFamily="34" charset="0"/>
              </a:rPr>
              <a:pPr algn="r" defTabSz="422041"/>
              <a:t>26</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711970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For those that do take part in the pilot, the starting point is to make all data that underpin publications open. After that, it’s for researchers to define what else should be shared and can be made open. This should be outlined in the DMP.</a:t>
            </a:r>
          </a:p>
          <a:p>
            <a:pPr eaLnBrk="1" hangingPunct="1"/>
            <a:endParaRPr lang="en-GB" altLang="en-US" dirty="0" smtClean="0">
              <a:latin typeface="Calibri" pitchFamily="34" charset="0"/>
            </a:endParaRPr>
          </a:p>
          <a:p>
            <a:pPr eaLnBrk="1" hangingPunct="1"/>
            <a:r>
              <a:rPr lang="en-GB" altLang="en-US" dirty="0" smtClean="0">
                <a:latin typeface="Calibri" pitchFamily="34" charset="0"/>
              </a:rPr>
              <a:t>Sometimes sharing is not appropriate (e.g. due to ethical rules of personal data, intellectual property protection, commercial restrictions etc). It’s fine to apply restrictions in such cases. This could be an embargo period prior to publication or while a patent is sought, or controlling access and re-use to protect participants’ identities (e.g. via the use of secure data services / data enclaves or data sharing agreements). Restrictions should be outlined up-front in the DMP.</a:t>
            </a:r>
          </a:p>
        </p:txBody>
      </p:sp>
      <p:sp>
        <p:nvSpPr>
          <p:cNvPr id="43012"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F7B2F9F0-F222-4E53-9A49-B4C4593B1964}" type="slidenum">
              <a:rPr lang="en-GB" altLang="en-US" sz="1200">
                <a:solidFill>
                  <a:srgbClr val="000000"/>
                </a:solidFill>
                <a:latin typeface="Calibri" pitchFamily="34" charset="0"/>
              </a:rPr>
              <a:pPr algn="r" defTabSz="422041"/>
              <a:t>27</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25066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Projects in these seven areas aren’t forced to participate. There are various reasons to opt out e.g. if results can’t be shared due to confidentiality, legal restrictions or commercial opportunities.</a:t>
            </a:r>
          </a:p>
          <a:p>
            <a:pPr eaLnBrk="1" hangingPunct="1"/>
            <a:endParaRPr lang="en-GB" altLang="en-US" dirty="0" smtClean="0">
              <a:latin typeface="Calibri" pitchFamily="34" charset="0"/>
            </a:endParaRPr>
          </a:p>
          <a:p>
            <a:pPr eaLnBrk="1" hangingPunct="1"/>
            <a:r>
              <a:rPr lang="en-GB" altLang="en-US" dirty="0" smtClean="0">
                <a:latin typeface="Calibri" pitchFamily="34" charset="0"/>
              </a:rPr>
              <a:t>Opt out is available at any point. It can also apply to certain parts of the data e.g. they could share some aspects but not others.</a:t>
            </a:r>
          </a:p>
        </p:txBody>
      </p:sp>
      <p:sp>
        <p:nvSpPr>
          <p:cNvPr id="41988"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D4CC893B-A822-4B06-938A-7ED1B817BB28}" type="slidenum">
              <a:rPr lang="en-GB" altLang="en-US" sz="1200">
                <a:solidFill>
                  <a:srgbClr val="000000"/>
                </a:solidFill>
                <a:latin typeface="Calibri" pitchFamily="34" charset="0"/>
              </a:rPr>
              <a:pPr algn="r" defTabSz="422041"/>
              <a:t>28</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316892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So the specific requirements on projects that participate in the pilot are to:</a:t>
            </a:r>
          </a:p>
          <a:p>
            <a:pPr eaLnBrk="1" hangingPunct="1"/>
            <a:r>
              <a:rPr lang="en-GB" altLang="en-US" dirty="0" smtClean="0">
                <a:latin typeface="Calibri" pitchFamily="34" charset="0"/>
              </a:rPr>
              <a:t>- Deposit data in a repository</a:t>
            </a:r>
          </a:p>
          <a:p>
            <a:pPr eaLnBrk="1" hangingPunct="1">
              <a:buFontTx/>
              <a:buChar char="-"/>
            </a:pPr>
            <a:r>
              <a:rPr lang="en-GB" altLang="en-US" dirty="0" smtClean="0">
                <a:latin typeface="Calibri" pitchFamily="34" charset="0"/>
              </a:rPr>
              <a:t> Enable reuse via open licensing</a:t>
            </a:r>
          </a:p>
          <a:p>
            <a:pPr eaLnBrk="1" hangingPunct="1">
              <a:buFontTx/>
              <a:buChar char="-"/>
            </a:pPr>
            <a:r>
              <a:rPr lang="en-GB" altLang="en-US" dirty="0" smtClean="0">
                <a:latin typeface="Calibri" pitchFamily="34" charset="0"/>
              </a:rPr>
              <a:t> Provide any tools (or at least info on them) needed to validate the data</a:t>
            </a:r>
          </a:p>
          <a:p>
            <a:pPr eaLnBrk="1" hangingPunct="1">
              <a:buFontTx/>
              <a:buChar char="-"/>
            </a:pPr>
            <a:endParaRPr lang="en-GB" altLang="en-US" dirty="0" smtClean="0">
              <a:latin typeface="Calibri" pitchFamily="34" charset="0"/>
            </a:endParaRPr>
          </a:p>
          <a:p>
            <a:pPr eaLnBrk="1" hangingPunct="1"/>
            <a:r>
              <a:rPr lang="en-GB" altLang="en-US" dirty="0" smtClean="0">
                <a:latin typeface="Calibri" pitchFamily="34" charset="0"/>
              </a:rPr>
              <a:t>The focus is planning for data sharing and then facilitating that through deposit, licensing and enabling reproducibility </a:t>
            </a:r>
          </a:p>
        </p:txBody>
      </p:sp>
      <p:sp>
        <p:nvSpPr>
          <p:cNvPr id="44036"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A4290AAF-2D36-41A9-8F6D-4C8F6518E487}" type="slidenum">
              <a:rPr lang="en-GB" altLang="en-US" sz="1200">
                <a:solidFill>
                  <a:srgbClr val="000000"/>
                </a:solidFill>
                <a:latin typeface="Calibri" pitchFamily="34" charset="0"/>
              </a:rPr>
              <a:pPr algn="r" defTabSz="422041"/>
              <a:t>30</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176922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dirty="0" smtClean="0">
              <a:latin typeface="Calibri" pitchFamily="34" charset="0"/>
            </a:endParaRPr>
          </a:p>
        </p:txBody>
      </p:sp>
      <p:sp>
        <p:nvSpPr>
          <p:cNvPr id="45060"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D8620294-FCAC-4555-BA4D-96F09DC210CD}" type="slidenum">
              <a:rPr lang="en-GB" altLang="en-US" sz="1200">
                <a:solidFill>
                  <a:srgbClr val="000000"/>
                </a:solidFill>
                <a:latin typeface="Calibri" pitchFamily="34" charset="0"/>
              </a:rPr>
              <a:pPr algn="r" defTabSz="422041"/>
              <a:t>31</a:t>
            </a:fld>
            <a:endParaRPr lang="en-GB" altLang="en-US" sz="1200" dirty="0">
              <a:solidFill>
                <a:srgbClr val="000000"/>
              </a:solidFill>
              <a:latin typeface="Calibri" pitchFamily="34" charset="0"/>
            </a:endParaRPr>
          </a:p>
        </p:txBody>
      </p:sp>
    </p:spTree>
    <p:extLst>
      <p:ext uri="{BB962C8B-B14F-4D97-AF65-F5344CB8AC3E}">
        <p14:creationId xmlns:p14="http://schemas.microsoft.com/office/powerpoint/2010/main" val="1292384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6</a:t>
            </a:fld>
            <a:endParaRPr lang="en-GB"/>
          </a:p>
        </p:txBody>
      </p:sp>
    </p:spTree>
    <p:extLst>
      <p:ext uri="{BB962C8B-B14F-4D97-AF65-F5344CB8AC3E}">
        <p14:creationId xmlns:p14="http://schemas.microsoft.com/office/powerpoint/2010/main" val="205510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last four years, we have investigated and understood the challenges of the UK research community.</a:t>
            </a:r>
          </a:p>
          <a:p>
            <a:endParaRPr lang="en-US" baseline="0" dirty="0" smtClean="0"/>
          </a:p>
          <a:p>
            <a:r>
              <a:rPr lang="en-US" baseline="0" dirty="0" smtClean="0"/>
              <a:t>Anecdotally, we had a lot of evidence for people working in this area that researchers relied on software, but there had been no studies conducted. So we did this ourselves.</a:t>
            </a:r>
          </a:p>
          <a:p>
            <a:endParaRPr lang="en-US" baseline="0" dirty="0" smtClean="0"/>
          </a:p>
          <a:p>
            <a:r>
              <a:rPr lang="en-US" baseline="0" dirty="0" smtClean="0"/>
              <a:t>Two areas of interest, do you use software and possibly more important, what would happen to your research without software – this is 170,000 researchers in the UK who could not conduct their software without software.</a:t>
            </a:r>
          </a:p>
          <a:p>
            <a:pPr defTabSz="495239">
              <a:defRPr/>
            </a:pPr>
            <a:endParaRPr lang="en-US" baseline="0" dirty="0" smtClean="0"/>
          </a:p>
          <a:p>
            <a:pPr defTabSz="495239">
              <a:defRPr/>
            </a:pPr>
            <a:r>
              <a:rPr lang="en-US" baseline="0" dirty="0" smtClean="0"/>
              <a:t>This is more than just a reliance on Word or web browsers – specialist software is written into the research workflows of people from psychology to physics, from the life sciences to literature. The reliance isn’t confined to the “traditionally” computationally intensive subjects, it’s a feature of all disciplines.</a:t>
            </a:r>
          </a:p>
          <a:p>
            <a:endParaRPr lang="en-US" baseline="0" dirty="0" smtClean="0"/>
          </a:p>
          <a:p>
            <a:r>
              <a:rPr lang="en-US" baseline="0" dirty="0" smtClean="0"/>
              <a:t>This means that 140,000 researchers are relying on their own coding skills.</a:t>
            </a:r>
            <a:endParaRPr lang="en-US" dirty="0" smtClean="0"/>
          </a:p>
          <a:p>
            <a:endParaRPr lang="en-US" dirty="0"/>
          </a:p>
        </p:txBody>
      </p:sp>
      <p:sp>
        <p:nvSpPr>
          <p:cNvPr id="4" name="Slide Number Placeholder 3"/>
          <p:cNvSpPr>
            <a:spLocks noGrp="1"/>
          </p:cNvSpPr>
          <p:nvPr>
            <p:ph type="sldNum" sz="quarter" idx="10"/>
          </p:nvPr>
        </p:nvSpPr>
        <p:spPr/>
        <p:txBody>
          <a:bodyPr/>
          <a:lstStyle/>
          <a:p>
            <a:fld id="{D9AF3933-7615-034E-8430-4762F36AECEF}" type="slidenum">
              <a:rPr lang="en-US" smtClean="0"/>
              <a:t>7</a:t>
            </a:fld>
            <a:endParaRPr lang="en-US"/>
          </a:p>
        </p:txBody>
      </p:sp>
    </p:spTree>
    <p:extLst>
      <p:ext uri="{BB962C8B-B14F-4D97-AF65-F5344CB8AC3E}">
        <p14:creationId xmlns:p14="http://schemas.microsoft.com/office/powerpoint/2010/main" val="123855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B138FC-B7B4-4E5A-8F05-99E0ADE8939C}" type="slidenum">
              <a:rPr lang="en-GB" smtClean="0"/>
              <a:pPr/>
              <a:t>8</a:t>
            </a:fld>
            <a:endParaRPr lang="en-GB"/>
          </a:p>
        </p:txBody>
      </p:sp>
    </p:spTree>
    <p:extLst>
      <p:ext uri="{BB962C8B-B14F-4D97-AF65-F5344CB8AC3E}">
        <p14:creationId xmlns:p14="http://schemas.microsoft.com/office/powerpoint/2010/main" val="729724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836F44-F46C-4F2B-B527-9E75A6014CB5}" type="slidenum">
              <a:rPr lang="en-GB" smtClean="0"/>
              <a:pPr/>
              <a:t>11</a:t>
            </a:fld>
            <a:endParaRPr lang="en-GB"/>
          </a:p>
        </p:txBody>
      </p:sp>
    </p:spTree>
    <p:extLst>
      <p:ext uri="{BB962C8B-B14F-4D97-AF65-F5344CB8AC3E}">
        <p14:creationId xmlns:p14="http://schemas.microsoft.com/office/powerpoint/2010/main" val="1610966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12</a:t>
            </a:fld>
            <a:endParaRPr lang="en-GB"/>
          </a:p>
        </p:txBody>
      </p:sp>
    </p:spTree>
    <p:extLst>
      <p:ext uri="{BB962C8B-B14F-4D97-AF65-F5344CB8AC3E}">
        <p14:creationId xmlns:p14="http://schemas.microsoft.com/office/powerpoint/2010/main" val="122305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validation</a:t>
            </a:r>
            <a:r>
              <a:rPr lang="en-GB" baseline="0" dirty="0" smtClean="0"/>
              <a:t> of results is key. This article references an inadvertent error in a economics paper by </a:t>
            </a:r>
            <a:r>
              <a:rPr lang="en-GB" dirty="0" err="1" smtClean="0"/>
              <a:t>Reinhadt</a:t>
            </a:r>
            <a:r>
              <a:rPr lang="en-GB" dirty="0" smtClean="0"/>
              <a:t> and Rogoff. Missing</a:t>
            </a:r>
            <a:r>
              <a:rPr lang="en-GB" baseline="0" dirty="0" smtClean="0"/>
              <a:t> some rows out of an average gave drastically different results – what was published suggested that </a:t>
            </a:r>
            <a:r>
              <a:rPr lang="en-GB" sz="1200" b="0" i="0" kern="1200" dirty="0" smtClean="0">
                <a:solidFill>
                  <a:schemeClr val="tx1"/>
                </a:solidFill>
                <a:effectLst/>
                <a:latin typeface="+mn-lt"/>
                <a:ea typeface="+mn-ea"/>
                <a:cs typeface="+mn-cs"/>
              </a:rPr>
              <a:t>countries with 90% debt ratios see their economies shrink by 0.1%. Instead, it should have found that they grow by 2.2% – less than those with lower debt ratios, but not a spiralling collapse. This mistake</a:t>
            </a:r>
            <a:r>
              <a:rPr lang="en-GB" sz="1200" b="0" i="0" kern="1200" baseline="0" dirty="0" smtClean="0">
                <a:solidFill>
                  <a:schemeClr val="tx1"/>
                </a:solidFill>
                <a:effectLst/>
                <a:latin typeface="+mn-lt"/>
                <a:ea typeface="+mn-ea"/>
                <a:cs typeface="+mn-cs"/>
              </a:rPr>
              <a:t> wasn’t picked up on initially as the data hadn’t been shared. The mistake fed into government policy - the findings of this paper were used as justification for austerity measures in the UK and various other countries in the EU. </a:t>
            </a:r>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13</a:t>
            </a:fld>
            <a:endParaRPr lang="en-GB"/>
          </a:p>
        </p:txBody>
      </p:sp>
    </p:spTree>
    <p:extLst>
      <p:ext uri="{BB962C8B-B14F-4D97-AF65-F5344CB8AC3E}">
        <p14:creationId xmlns:p14="http://schemas.microsoft.com/office/powerpoint/2010/main" val="57709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0" dirty="0" smtClean="0"/>
              <a:t>To look at things in</a:t>
            </a:r>
            <a:r>
              <a:rPr lang="en-GB" i="0" baseline="0" dirty="0" smtClean="0"/>
              <a:t> a more positive light, this study shows how open access publishing accelerates the research process. It looks at </a:t>
            </a:r>
            <a:r>
              <a:rPr lang="en-GB" i="0" dirty="0" smtClean="0"/>
              <a:t>citations  rates for articles deposited in </a:t>
            </a:r>
            <a:r>
              <a:rPr lang="en-GB" i="0" dirty="0" err="1" smtClean="0"/>
              <a:t>arXiv</a:t>
            </a:r>
            <a:r>
              <a:rPr lang="en-GB" i="0" baseline="0" dirty="0" smtClean="0"/>
              <a:t> – a preprints repository in maths, physics, astronomy, computer science </a:t>
            </a:r>
            <a:r>
              <a:rPr lang="en-GB" i="0" baseline="0" dirty="0" err="1" smtClean="0"/>
              <a:t>etc</a:t>
            </a:r>
            <a:r>
              <a:rPr lang="en-GB" i="0" dirty="0" smtClean="0"/>
              <a:t>  The time lag between deposit and citation</a:t>
            </a:r>
            <a:r>
              <a:rPr lang="en-GB" i="0" baseline="0" dirty="0" smtClean="0"/>
              <a:t> of an article has been shrinking drastically year on year. </a:t>
            </a:r>
            <a:r>
              <a:rPr lang="en-GB" sz="1200" i="0" kern="1200" dirty="0" smtClean="0">
                <a:solidFill>
                  <a:schemeClr val="tx1"/>
                </a:solidFill>
                <a:latin typeface="+mn-lt"/>
                <a:ea typeface="+mn-ea"/>
                <a:cs typeface="+mn-cs"/>
              </a:rPr>
              <a:t>Nowadays the research cycle in High-Energy Physics (HEP) is approaching maximum efficiency as a result of the early and free availability of articles that scientists in the field can use and build upon rapidly.</a:t>
            </a:r>
            <a:endParaRPr lang="en-GB" i="0"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14</a:t>
            </a:fld>
            <a:endParaRPr lang="en-GB"/>
          </a:p>
        </p:txBody>
      </p:sp>
    </p:spTree>
    <p:extLst>
      <p:ext uri="{BB962C8B-B14F-4D97-AF65-F5344CB8AC3E}">
        <p14:creationId xmlns:p14="http://schemas.microsoft.com/office/powerpoint/2010/main" val="646251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Certain research communities have also seen the benefit</a:t>
            </a:r>
            <a:r>
              <a:rPr lang="en-GB" baseline="0" dirty="0" smtClean="0"/>
              <a:t> of sharing data as it speeds up the process of discovery. This article shows how researchers in the field of Alzheimer’s research have agreed as a community to share data immediately to make scientific breakthroughs.</a:t>
            </a:r>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15</a:t>
            </a:fld>
            <a:endParaRPr lang="en-GB"/>
          </a:p>
        </p:txBody>
      </p:sp>
    </p:spTree>
    <p:extLst>
      <p:ext uri="{BB962C8B-B14F-4D97-AF65-F5344CB8AC3E}">
        <p14:creationId xmlns:p14="http://schemas.microsoft.com/office/powerpoint/2010/main" val="199230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36912"/>
            <a:ext cx="7772400" cy="2163687"/>
          </a:xfrm>
        </p:spPr>
        <p:txBody>
          <a:bodyPr anchor="ctr">
            <a:noAutofit/>
          </a:bodyPr>
          <a:lstStyle>
            <a:lvl1pPr>
              <a:lnSpc>
                <a:spcPct val="100000"/>
              </a:lnSpc>
              <a:defRPr sz="4000" cap="none"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07/04/2016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9" name="Rectangle 8"/>
          <p:cNvSpPr/>
          <p:nvPr/>
        </p:nvSpPr>
        <p:spPr>
          <a:xfrm>
            <a:off x="9001124" y="4846320"/>
            <a:ext cx="142876" cy="201168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07/04/2016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07/04/2016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2270" y="4808764"/>
            <a:ext cx="8645979" cy="1318287"/>
          </a:xfrm>
        </p:spPr>
        <p:txBody>
          <a:bodyPr anchor="t">
            <a:normAutofit/>
          </a:bodyPr>
          <a:lstStyle>
            <a:lvl1pPr marL="0" indent="0" algn="ctr">
              <a:buNone/>
              <a:defRPr sz="2800" b="0" cap="all" baseline="0">
                <a:solidFill>
                  <a:srgbClr val="ED7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155121"/>
            <a:ext cx="9143999" cy="4444311"/>
          </a:xfrm>
        </p:spPr>
        <p:txBody>
          <a:bodyPr/>
          <a:lstStyle/>
          <a:p>
            <a:endParaRPr lang="en-GB"/>
          </a:p>
        </p:txBody>
      </p:sp>
      <p:sp>
        <p:nvSpPr>
          <p:cNvPr id="9" name="Text Placeholder 8"/>
          <p:cNvSpPr>
            <a:spLocks noGrp="1"/>
          </p:cNvSpPr>
          <p:nvPr>
            <p:ph type="body" sz="quarter" idx="11"/>
          </p:nvPr>
        </p:nvSpPr>
        <p:spPr>
          <a:xfrm>
            <a:off x="1566863" y="5543550"/>
            <a:ext cx="6286500" cy="734786"/>
          </a:xfrm>
        </p:spPr>
        <p:txBody>
          <a:bodyPr/>
          <a:lstStyle>
            <a:lvl1pPr algn="ctr">
              <a:buNone/>
              <a:defRPr/>
            </a:lvl1pPr>
          </a:lstStyle>
          <a:p>
            <a:pPr lvl="0"/>
            <a:endParaRPr lang="en-GB" dirty="0"/>
          </a:p>
        </p:txBody>
      </p:sp>
    </p:spTree>
    <p:extLst>
      <p:ext uri="{BB962C8B-B14F-4D97-AF65-F5344CB8AC3E}">
        <p14:creationId xmlns:p14="http://schemas.microsoft.com/office/powerpoint/2010/main" val="68935751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2270" y="4808764"/>
            <a:ext cx="8645979" cy="1318287"/>
          </a:xfrm>
        </p:spPr>
        <p:txBody>
          <a:bodyPr anchor="t">
            <a:normAutofit/>
          </a:bodyPr>
          <a:lstStyle>
            <a:lvl1pPr marL="0" indent="0" algn="ctr">
              <a:buNone/>
              <a:defRPr sz="2800" b="0" cap="all" baseline="0">
                <a:solidFill>
                  <a:srgbClr val="ED7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155121"/>
            <a:ext cx="9143999" cy="4444311"/>
          </a:xfrm>
        </p:spPr>
        <p:txBody>
          <a:bodyPr/>
          <a:lstStyle/>
          <a:p>
            <a:endParaRPr lang="en-GB"/>
          </a:p>
        </p:txBody>
      </p:sp>
      <p:sp>
        <p:nvSpPr>
          <p:cNvPr id="9" name="Text Placeholder 8"/>
          <p:cNvSpPr>
            <a:spLocks noGrp="1"/>
          </p:cNvSpPr>
          <p:nvPr>
            <p:ph type="body" sz="quarter" idx="11"/>
          </p:nvPr>
        </p:nvSpPr>
        <p:spPr>
          <a:xfrm>
            <a:off x="1566863" y="5543550"/>
            <a:ext cx="6286500" cy="734786"/>
          </a:xfrm>
        </p:spPr>
        <p:txBody>
          <a:bodyPr/>
          <a:lstStyle>
            <a:lvl1pPr algn="ctr">
              <a:buNone/>
              <a:defRPr/>
            </a:lvl1pPr>
          </a:lstStyle>
          <a:p>
            <a:pPr lvl="0"/>
            <a:endParaRPr lang="en-GB" dirty="0"/>
          </a:p>
        </p:txBody>
      </p:sp>
    </p:spTree>
    <p:extLst>
      <p:ext uri="{BB962C8B-B14F-4D97-AF65-F5344CB8AC3E}">
        <p14:creationId xmlns:p14="http://schemas.microsoft.com/office/powerpoint/2010/main" val="19616834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0750"/>
            <a:ext cx="8363272" cy="68399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07/04/2016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DCEC77-EEAF-49C6-AC3C-F1C0AAE629F2}" type="datetimeFigureOut">
              <a:rPr lang="en-GB" smtClean="0"/>
              <a:pPr/>
              <a:t>07/04/2016</a:t>
            </a:fld>
            <a:endParaRPr lang="en-GB" dirty="0"/>
          </a:p>
        </p:txBody>
      </p:sp>
      <p:sp>
        <p:nvSpPr>
          <p:cNvPr id="8" name="Slide Number Placeholder 7"/>
          <p:cNvSpPr>
            <a:spLocks noGrp="1"/>
          </p:cNvSpPr>
          <p:nvPr>
            <p:ph type="sldNum" sz="quarter" idx="11"/>
          </p:nvPr>
        </p:nvSpPr>
        <p:spPr/>
        <p:txBody>
          <a:bodyPr/>
          <a:lstStyle/>
          <a:p>
            <a:fld id="{F67BDBC9-2DB0-46F3-A943-B0F145512E68}" type="slidenum">
              <a:rPr lang="en-GB" smtClean="0"/>
              <a:pPr/>
              <a:t>‹#›</a:t>
            </a:fld>
            <a:endParaRPr lang="en-GB" dirty="0"/>
          </a:p>
        </p:txBody>
      </p:sp>
      <p:sp>
        <p:nvSpPr>
          <p:cNvPr id="9" name="Footer Placeholder 8"/>
          <p:cNvSpPr>
            <a:spLocks noGrp="1"/>
          </p:cNvSpPr>
          <p:nvPr>
            <p:ph type="ftr" sz="quarter" idx="12"/>
          </p:nvPr>
        </p:nvSpPr>
        <p:spPr/>
        <p:txBody>
          <a:bodyPr/>
          <a:lstStyle/>
          <a:p>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756002"/>
          </a:xfrm>
        </p:spPr>
        <p:txBody>
          <a:bodyPr>
            <a:normAutofit/>
          </a:bodyPr>
          <a:lstStyle>
            <a:lvl1pPr>
              <a:defRPr sz="4000" cap="none"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67544" y="1196752"/>
            <a:ext cx="3816424"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27984" y="1196752"/>
            <a:ext cx="3954016"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DCEC77-EEAF-49C6-AC3C-F1C0AAE629F2}" type="datetimeFigureOut">
              <a:rPr lang="en-GB" smtClean="0"/>
              <a:pPr/>
              <a:t>07/04/2016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DCEC77-EEAF-49C6-AC3C-F1C0AAE629F2}" type="datetimeFigureOut">
              <a:rPr lang="en-GB" smtClean="0"/>
              <a:pPr/>
              <a:t>07/04/2016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CEC77-EEAF-49C6-AC3C-F1C0AAE629F2}" type="datetimeFigureOut">
              <a:rPr lang="en-GB" smtClean="0"/>
              <a:pPr/>
              <a:t>07/04/2016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CEC77-EEAF-49C6-AC3C-F1C0AAE629F2}" type="datetimeFigureOut">
              <a:rPr lang="en-GB" smtClean="0"/>
              <a:pPr/>
              <a:t>07/04/2016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67BDBC9-2DB0-46F3-A943-B0F145512E68}"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07/04/2016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07/04/2016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6734"/>
            <a:ext cx="8363272" cy="68399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4744"/>
            <a:ext cx="8075240" cy="5001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148064" y="6453336"/>
            <a:ext cx="3429000" cy="304800"/>
          </a:xfrm>
          <a:prstGeom prst="rect">
            <a:avLst/>
          </a:prstGeom>
        </p:spPr>
        <p:txBody>
          <a:bodyPr vert="horz" lIns="91440" tIns="45720" rIns="91440" bIns="0" rtlCol="0" anchor="b"/>
          <a:lstStyle>
            <a:lvl1pPr algn="l">
              <a:defRPr sz="1000">
                <a:solidFill>
                  <a:schemeClr val="tx1"/>
                </a:solidFill>
              </a:defRPr>
            </a:lvl1pPr>
          </a:lstStyle>
          <a:p>
            <a:fld id="{DDDCEC77-EEAF-49C6-AC3C-F1C0AAE629F2}" type="datetimeFigureOut">
              <a:rPr lang="en-GB" smtClean="0"/>
              <a:pPr/>
              <a:t>07/04/2016</a:t>
            </a:fld>
            <a:endParaRPr lang="en-GB"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67BDBC9-2DB0-46F3-A943-B0F145512E68}" type="slidenum">
              <a:rPr lang="en-GB" smtClean="0"/>
              <a:pPr/>
              <a:t>‹#›</a:t>
            </a:fld>
            <a:endParaRPr lang="en-GB" dirty="0"/>
          </a:p>
        </p:txBody>
      </p:sp>
      <p:sp>
        <p:nvSpPr>
          <p:cNvPr id="7" name="Rectangle 6"/>
          <p:cNvSpPr/>
          <p:nvPr/>
        </p:nvSpPr>
        <p:spPr>
          <a:xfrm>
            <a:off x="9001124" y="0"/>
            <a:ext cx="142876"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txStyles>
    <p:titleStyle>
      <a:lvl1pPr algn="ctr" defTabSz="914400" rtl="0" eaLnBrk="1" latinLnBrk="0" hangingPunct="1">
        <a:spcBef>
          <a:spcPct val="0"/>
        </a:spcBef>
        <a:buNone/>
        <a:defRPr sz="4000" b="1" kern="1200" cap="none" spc="-60" baseline="0">
          <a:solidFill>
            <a:srgbClr val="0635BA"/>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Rans@ed.ac.uk"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www.guardian.co.uk/politics/2013/apr/18/uncovered-error-george-osborne-austerity" TargetMode="External"/><Relationship Id="rId5" Type="http://schemas.openxmlformats.org/officeDocument/2006/relationships/hyperlink" Target="http://www.nytimes.com/2010/08/13/health/research/13alzheimer.html?pagewanted=all&amp;_r=0"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keyperspectives.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www.nytimes.com/2010/08/13/health/research/13alzheimer.html?pagewanted=all&amp;_r=0"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earthobservatory.nasa.gov/IOTD/view.php?id=83394&amp;src=ve" TargetMode="External"/><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ec.europa.eu/research/participants/data/ref/h2020/grants_manual/hi/oa_pilot/h2020-hi-oa-pilot-guide_en.pdf"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roar.eprints.org/" TargetMode="External"/><Relationship Id="rId4" Type="http://schemas.openxmlformats.org/officeDocument/2006/relationships/hyperlink" Target="http://www.opendoar.org/" TargetMode="External"/><Relationship Id="rId1" Type="http://schemas.openxmlformats.org/officeDocument/2006/relationships/slideLayout" Target="../slideLayouts/slideLayout2.xml"/><Relationship Id="rId2" Type="http://schemas.openxmlformats.org/officeDocument/2006/relationships/hyperlink" Target="http://www.zenodo.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3" Type="http://schemas.openxmlformats.org/officeDocument/2006/relationships/hyperlink" Target="http://ec.europa.eu/research/participants/data/ref/h2020/grants_manual/hi/oa_pilot/h2020-hi-oa-pilot-guide_en.pdf" TargetMode="External"/><Relationship Id="rId4" Type="http://schemas.openxmlformats.org/officeDocument/2006/relationships/hyperlink" Target="http://ec.europa.eu/research/participants/data/ref/h2020/grants_manual/hi/oa_pilot/h2020-hi-oa-data-mgt_en.pdf" TargetMode="External"/><Relationship Id="rId1" Type="http://schemas.openxmlformats.org/officeDocument/2006/relationships/slideLayout" Target="../slideLayouts/slideLayout2.xml"/><Relationship Id="rId2" Type="http://schemas.openxmlformats.org/officeDocument/2006/relationships/hyperlink" Target="https://ec.europa.eu/programmes/horizon2020/sites/horizon2020/files/FactSheet_Open_Access.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openaire.eu/oa-in-h2020/h2020/h2020-oa-data-pilot" TargetMode="External"/><Relationship Id="rId3" Type="http://schemas.openxmlformats.org/officeDocument/2006/relationships/hyperlink" Target="https://www.h2020uk.org/hom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cc.ac.uk/resources" TargetMode="Externa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rin.ac.uk/our-work/data-management-and-curation/open-science-case-studi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hyperlink" Target="https://commons.wikimedia.org/wiki/File:Open_Science_-_Prinzipien.p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5stardata.info/" TargetMode="External"/><Relationship Id="rId4" Type="http://schemas.openxmlformats.org/officeDocument/2006/relationships/hyperlink" Target="http://opendefinition.org/"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628800"/>
            <a:ext cx="8280920" cy="2163687"/>
          </a:xfrm>
        </p:spPr>
        <p:txBody>
          <a:bodyPr/>
          <a:lstStyle/>
          <a:p>
            <a:r>
              <a:rPr lang="en-GB" dirty="0" smtClean="0">
                <a:solidFill>
                  <a:srgbClr val="0635BA"/>
                </a:solidFill>
              </a:rPr>
              <a:t>Open Access, Open Data, Open Research</a:t>
            </a:r>
            <a:endParaRPr lang="en-GB" dirty="0">
              <a:solidFill>
                <a:srgbClr val="0635BA"/>
              </a:solidFill>
            </a:endParaRPr>
          </a:p>
        </p:txBody>
      </p:sp>
      <p:sp>
        <p:nvSpPr>
          <p:cNvPr id="3" name="Subtitle 2"/>
          <p:cNvSpPr>
            <a:spLocks noGrp="1"/>
          </p:cNvSpPr>
          <p:nvPr>
            <p:ph type="subTitle" idx="1"/>
          </p:nvPr>
        </p:nvSpPr>
        <p:spPr>
          <a:xfrm>
            <a:off x="2150482" y="3861048"/>
            <a:ext cx="4625752" cy="1728192"/>
          </a:xfrm>
        </p:spPr>
        <p:txBody>
          <a:bodyPr>
            <a:noAutofit/>
          </a:bodyPr>
          <a:lstStyle/>
          <a:p>
            <a:pPr algn="ctr">
              <a:spcAft>
                <a:spcPts val="0"/>
              </a:spcAft>
            </a:pPr>
            <a:r>
              <a:rPr lang="en-GB" sz="2000" cap="none" dirty="0" smtClean="0">
                <a:solidFill>
                  <a:schemeClr val="tx1"/>
                </a:solidFill>
                <a:latin typeface="+mn-lt"/>
              </a:rPr>
              <a:t>Jonathan </a:t>
            </a:r>
            <a:r>
              <a:rPr lang="en-GB" sz="2000" cap="none" dirty="0" err="1" smtClean="0">
                <a:solidFill>
                  <a:schemeClr val="tx1"/>
                </a:solidFill>
                <a:latin typeface="+mn-lt"/>
              </a:rPr>
              <a:t>Rans</a:t>
            </a:r>
            <a:endParaRPr lang="en-GB" sz="2000" cap="none" dirty="0" smtClean="0">
              <a:solidFill>
                <a:schemeClr val="tx1"/>
              </a:solidFill>
              <a:latin typeface="+mn-lt"/>
            </a:endParaRPr>
          </a:p>
          <a:p>
            <a:pPr algn="ctr">
              <a:spcAft>
                <a:spcPts val="0"/>
              </a:spcAft>
            </a:pPr>
            <a:r>
              <a:rPr lang="en-GB" sz="2000" cap="none" dirty="0" smtClean="0">
                <a:solidFill>
                  <a:schemeClr val="tx1"/>
                </a:solidFill>
                <a:latin typeface="+mn-lt"/>
              </a:rPr>
              <a:t>Digital Curation Centre, Edinburgh</a:t>
            </a:r>
          </a:p>
          <a:p>
            <a:pPr algn="ctr">
              <a:spcAft>
                <a:spcPts val="0"/>
              </a:spcAft>
            </a:pPr>
            <a:r>
              <a:rPr lang="en-GB" sz="2000" cap="none" dirty="0" smtClean="0">
                <a:solidFill>
                  <a:schemeClr val="tx1"/>
                </a:solidFill>
                <a:latin typeface="+mn-lt"/>
                <a:hlinkClick r:id="rId2"/>
              </a:rPr>
              <a:t>J.Rans@ed.ac.uk</a:t>
            </a:r>
            <a:endParaRPr lang="en-GB" sz="2000" cap="none" dirty="0" smtClean="0">
              <a:solidFill>
                <a:schemeClr val="tx1"/>
              </a:solidFill>
              <a:latin typeface="+mn-lt"/>
            </a:endParaRPr>
          </a:p>
          <a:p>
            <a:pPr algn="ctr">
              <a:spcAft>
                <a:spcPts val="0"/>
              </a:spcAft>
            </a:pPr>
            <a:r>
              <a:rPr lang="en-GB" sz="2000" cap="none" dirty="0" smtClean="0">
                <a:solidFill>
                  <a:schemeClr val="tx1"/>
                </a:solidFill>
                <a:latin typeface="+mn-lt"/>
              </a:rPr>
              <a:t>Twitter: @</a:t>
            </a:r>
            <a:r>
              <a:rPr lang="en-GB" sz="2000" cap="none" dirty="0" err="1" smtClean="0">
                <a:solidFill>
                  <a:schemeClr val="tx1"/>
                </a:solidFill>
                <a:latin typeface="+mn-lt"/>
              </a:rPr>
              <a:t>JNRans</a:t>
            </a:r>
            <a:endParaRPr lang="en-GB" sz="2000" cap="none" dirty="0">
              <a:solidFill>
                <a:schemeClr val="tx1"/>
              </a:solidFill>
              <a:latin typeface="+mn-lt"/>
            </a:endParaRPr>
          </a:p>
        </p:txBody>
      </p:sp>
      <p:pic>
        <p:nvPicPr>
          <p:cNvPr id="4" name="Picture 3" descr="DCC_logo.png"/>
          <p:cNvPicPr>
            <a:picLocks noChangeAspect="1"/>
          </p:cNvPicPr>
          <p:nvPr/>
        </p:nvPicPr>
        <p:blipFill>
          <a:blip r:embed="rId3" cstate="print"/>
          <a:srcRect/>
          <a:stretch>
            <a:fillRect/>
          </a:stretch>
        </p:blipFill>
        <p:spPr bwMode="auto">
          <a:xfrm>
            <a:off x="215900" y="404664"/>
            <a:ext cx="4038600" cy="841375"/>
          </a:xfrm>
          <a:prstGeom prst="rect">
            <a:avLst/>
          </a:prstGeom>
          <a:noFill/>
          <a:ln w="9525">
            <a:noFill/>
            <a:miter lim="800000"/>
            <a:headEnd/>
            <a:tailEnd/>
          </a:ln>
        </p:spPr>
      </p:pic>
      <p:sp>
        <p:nvSpPr>
          <p:cNvPr id="6" name="Rectangle 5"/>
          <p:cNvSpPr>
            <a:spLocks noChangeArrowheads="1"/>
          </p:cNvSpPr>
          <p:nvPr/>
        </p:nvSpPr>
        <p:spPr bwMode="auto">
          <a:xfrm>
            <a:off x="1331640" y="6379785"/>
            <a:ext cx="6696744" cy="307777"/>
          </a:xfrm>
          <a:prstGeom prst="rect">
            <a:avLst/>
          </a:prstGeom>
          <a:noFill/>
          <a:ln w="9525" algn="ctr">
            <a:noFill/>
            <a:miter lim="800000"/>
            <a:headEnd/>
            <a:tailEnd/>
          </a:ln>
        </p:spPr>
        <p:txBody>
          <a:bodyPr wrap="square">
            <a:spAutoFit/>
          </a:bodyPr>
          <a:lstStyle/>
          <a:p>
            <a:pPr algn="ctr"/>
            <a:r>
              <a:rPr lang="en-GB" sz="1400" i="1" dirty="0" smtClean="0"/>
              <a:t>Introduction to Open Science and developing RDM services, Riga, Latvia</a:t>
            </a:r>
            <a:endParaRPr lang="en-GB" sz="1400" i="1" dirty="0"/>
          </a:p>
        </p:txBody>
      </p:sp>
    </p:spTree>
    <p:extLst>
      <p:ext uri="{BB962C8B-B14F-4D97-AF65-F5344CB8AC3E}">
        <p14:creationId xmlns:p14="http://schemas.microsoft.com/office/powerpoint/2010/main" val="3285054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Why Practice open science?</a:t>
            </a:r>
            <a:endParaRPr lang="en-GB" dirty="0"/>
          </a:p>
        </p:txBody>
      </p:sp>
      <p:pic>
        <p:nvPicPr>
          <p:cNvPr id="5" name="Picture Placeholder 4" descr="Picture3.jpg"/>
          <p:cNvPicPr>
            <a:picLocks noGrp="1" noChangeAspect="1"/>
          </p:cNvPicPr>
          <p:nvPr>
            <p:ph type="pic" sz="quarter" idx="10"/>
          </p:nvPr>
        </p:nvPicPr>
        <p:blipFill>
          <a:blip r:embed="rId2"/>
          <a:srcRect t="17630" b="17630"/>
          <a:stretch>
            <a:fillRect/>
          </a:stretch>
        </p:blipFill>
        <p:spPr/>
      </p:pic>
      <p:sp>
        <p:nvSpPr>
          <p:cNvPr id="4" name="Text Placeholder 3"/>
          <p:cNvSpPr>
            <a:spLocks noGrp="1"/>
          </p:cNvSpPr>
          <p:nvPr>
            <p:ph type="body" sz="quarter" idx="11"/>
          </p:nvPr>
        </p:nvSpPr>
        <p:spPr/>
        <p:txBody>
          <a:bodyPr/>
          <a:lstStyle/>
          <a:p>
            <a:r>
              <a:rPr lang="en-GB" dirty="0" smtClean="0"/>
              <a:t>Benefits and drivers</a:t>
            </a:r>
            <a:endParaRPr lang="en-GB" dirty="0"/>
          </a:p>
        </p:txBody>
      </p:sp>
      <p:sp>
        <p:nvSpPr>
          <p:cNvPr id="6" name="TextBox 5"/>
          <p:cNvSpPr txBox="1"/>
          <p:nvPr/>
        </p:nvSpPr>
        <p:spPr>
          <a:xfrm>
            <a:off x="3303918" y="6513947"/>
            <a:ext cx="5840082" cy="261610"/>
          </a:xfrm>
          <a:prstGeom prst="rect">
            <a:avLst/>
          </a:prstGeom>
          <a:noFill/>
        </p:spPr>
        <p:txBody>
          <a:bodyPr wrap="square" rtlCol="0">
            <a:spAutoFit/>
          </a:bodyPr>
          <a:lstStyle/>
          <a:p>
            <a:r>
              <a:rPr lang="en-GB" sz="1100" dirty="0" smtClean="0">
                <a:solidFill>
                  <a:schemeClr val="bg1"/>
                </a:solidFill>
                <a:latin typeface="Trebuchet MS" pitchFamily="34" charset="0"/>
              </a:rPr>
              <a:t>Image CC-BY-NC-SA by </a:t>
            </a:r>
            <a:r>
              <a:rPr lang="en-GB" sz="1100" dirty="0" err="1" smtClean="0">
                <a:solidFill>
                  <a:schemeClr val="bg1"/>
                </a:solidFill>
                <a:latin typeface="Trebuchet MS" pitchFamily="34" charset="0"/>
              </a:rPr>
              <a:t>wonderwebby</a:t>
            </a:r>
            <a:r>
              <a:rPr lang="en-GB" sz="1100" dirty="0" smtClean="0">
                <a:solidFill>
                  <a:schemeClr val="bg1"/>
                </a:solidFill>
                <a:latin typeface="Trebuchet MS" pitchFamily="34" charset="0"/>
              </a:rPr>
              <a:t> www.flickr.com/photos/wonderwebby/2723279491</a:t>
            </a:r>
          </a:p>
        </p:txBody>
      </p:sp>
    </p:spTree>
    <p:extLst>
      <p:ext uri="{BB962C8B-B14F-4D97-AF65-F5344CB8AC3E}">
        <p14:creationId xmlns:p14="http://schemas.microsoft.com/office/powerpoint/2010/main" val="613892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slj2z\AppData\Local\Microsoft\Windows\Temporary Internet Files\Content.Outlook\3N1UC24W\OpenScience.png"/>
          <p:cNvPicPr>
            <a:picLocks noChangeAspect="1" noChangeArrowheads="1"/>
          </p:cNvPicPr>
          <p:nvPr/>
        </p:nvPicPr>
        <p:blipFill>
          <a:blip r:embed="rId3" cstate="print"/>
          <a:srcRect/>
          <a:stretch>
            <a:fillRect/>
          </a:stretch>
        </p:blipFill>
        <p:spPr bwMode="auto">
          <a:xfrm>
            <a:off x="1310053" y="1283680"/>
            <a:ext cx="6822829" cy="5117122"/>
          </a:xfrm>
          <a:prstGeom prst="rect">
            <a:avLst/>
          </a:prstGeom>
          <a:noFill/>
          <a:ln w="9525">
            <a:noFill/>
            <a:miter lim="800000"/>
            <a:headEnd/>
            <a:tailEnd/>
          </a:ln>
        </p:spPr>
      </p:pic>
      <p:sp>
        <p:nvSpPr>
          <p:cNvPr id="6" name="Title 5"/>
          <p:cNvSpPr>
            <a:spLocks noGrp="1"/>
          </p:cNvSpPr>
          <p:nvPr>
            <p:ph type="title"/>
          </p:nvPr>
        </p:nvSpPr>
        <p:spPr/>
        <p:txBody>
          <a:bodyPr>
            <a:noAutofit/>
          </a:bodyPr>
          <a:lstStyle/>
          <a:p>
            <a:r>
              <a:rPr lang="en-GB" dirty="0" smtClean="0"/>
              <a:t>It’s part of good research practice</a:t>
            </a:r>
            <a:endParaRPr lang="en-GB" dirty="0"/>
          </a:p>
        </p:txBody>
      </p:sp>
    </p:spTree>
    <p:extLst>
      <p:ext uri="{BB962C8B-B14F-4D97-AF65-F5344CB8AC3E}">
        <p14:creationId xmlns:p14="http://schemas.microsoft.com/office/powerpoint/2010/main" val="1175353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Some benefits of openness</a:t>
            </a:r>
            <a:endParaRPr lang="en-GB" dirty="0"/>
          </a:p>
        </p:txBody>
      </p:sp>
      <p:sp>
        <p:nvSpPr>
          <p:cNvPr id="5" name="Content Placeholder 4"/>
          <p:cNvSpPr>
            <a:spLocks noGrp="1"/>
          </p:cNvSpPr>
          <p:nvPr>
            <p:ph idx="1"/>
          </p:nvPr>
        </p:nvSpPr>
        <p:spPr>
          <a:xfrm>
            <a:off x="457200" y="1340768"/>
            <a:ext cx="8075240" cy="5001419"/>
          </a:xfrm>
        </p:spPr>
        <p:txBody>
          <a:bodyPr>
            <a:normAutofit lnSpcReduction="10000"/>
          </a:bodyPr>
          <a:lstStyle/>
          <a:p>
            <a:pPr>
              <a:spcBef>
                <a:spcPts val="3000"/>
              </a:spcBef>
            </a:pPr>
            <a:r>
              <a:rPr lang="en-GB" dirty="0"/>
              <a:t>R</a:t>
            </a:r>
            <a:r>
              <a:rPr lang="en-GB" dirty="0" smtClean="0"/>
              <a:t>elevant literature is </a:t>
            </a:r>
            <a:r>
              <a:rPr lang="en-GB" dirty="0" smtClean="0">
                <a:solidFill>
                  <a:srgbClr val="FF0000"/>
                </a:solidFill>
              </a:rPr>
              <a:t>accessible</a:t>
            </a:r>
            <a:r>
              <a:rPr lang="en-GB" dirty="0" smtClean="0"/>
              <a:t> – not behind pay walls</a:t>
            </a:r>
          </a:p>
          <a:p>
            <a:pPr>
              <a:spcBef>
                <a:spcPts val="3000"/>
              </a:spcBef>
            </a:pPr>
            <a:r>
              <a:rPr lang="en-GB" dirty="0" smtClean="0"/>
              <a:t>Ensures research is </a:t>
            </a:r>
            <a:r>
              <a:rPr lang="en-GB" dirty="0" smtClean="0">
                <a:solidFill>
                  <a:srgbClr val="FF0000"/>
                </a:solidFill>
              </a:rPr>
              <a:t>transparent</a:t>
            </a:r>
            <a:r>
              <a:rPr lang="en-GB" dirty="0" smtClean="0"/>
              <a:t> and reproducible</a:t>
            </a:r>
          </a:p>
          <a:p>
            <a:pPr>
              <a:spcBef>
                <a:spcPts val="3000"/>
              </a:spcBef>
            </a:pPr>
            <a:r>
              <a:rPr lang="en-GB" dirty="0" smtClean="0"/>
              <a:t>Increased visibility, usage and </a:t>
            </a:r>
            <a:r>
              <a:rPr lang="en-GB" dirty="0" smtClean="0">
                <a:solidFill>
                  <a:srgbClr val="FF0000"/>
                </a:solidFill>
              </a:rPr>
              <a:t>impact</a:t>
            </a:r>
            <a:r>
              <a:rPr lang="en-GB" dirty="0" smtClean="0"/>
              <a:t> of research</a:t>
            </a:r>
          </a:p>
          <a:p>
            <a:pPr>
              <a:spcBef>
                <a:spcPts val="3000"/>
              </a:spcBef>
            </a:pPr>
            <a:r>
              <a:rPr lang="en-GB" dirty="0" smtClean="0"/>
              <a:t>New </a:t>
            </a:r>
            <a:r>
              <a:rPr lang="en-GB" dirty="0" smtClean="0">
                <a:solidFill>
                  <a:srgbClr val="FF0000"/>
                </a:solidFill>
              </a:rPr>
              <a:t>collaborations</a:t>
            </a:r>
            <a:r>
              <a:rPr lang="en-GB" dirty="0" smtClean="0"/>
              <a:t> and research partnerships</a:t>
            </a:r>
          </a:p>
          <a:p>
            <a:pPr>
              <a:spcBef>
                <a:spcPts val="3000"/>
              </a:spcBef>
            </a:pPr>
            <a:r>
              <a:rPr lang="en-GB" dirty="0" smtClean="0"/>
              <a:t>Ensure long-term access to the outputs of research</a:t>
            </a:r>
          </a:p>
          <a:p>
            <a:pPr>
              <a:spcBef>
                <a:spcPts val="3000"/>
              </a:spcBef>
            </a:pPr>
            <a:r>
              <a:rPr lang="en-GB" dirty="0" smtClean="0"/>
              <a:t>Help increase research </a:t>
            </a:r>
            <a:r>
              <a:rPr lang="en-GB" dirty="0" smtClean="0">
                <a:solidFill>
                  <a:srgbClr val="FF0000"/>
                </a:solidFill>
              </a:rPr>
              <a:t>efficiency</a:t>
            </a:r>
          </a:p>
          <a:p>
            <a:endParaRPr lang="en-GB" dirty="0"/>
          </a:p>
        </p:txBody>
      </p:sp>
    </p:spTree>
    <p:extLst>
      <p:ext uri="{BB962C8B-B14F-4D97-AF65-F5344CB8AC3E}">
        <p14:creationId xmlns:p14="http://schemas.microsoft.com/office/powerpoint/2010/main" val="43387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340158"/>
            <a:ext cx="8748346" cy="990600"/>
          </a:xfrm>
        </p:spPr>
        <p:txBody>
          <a:bodyPr>
            <a:noAutofit/>
          </a:bodyPr>
          <a:lstStyle/>
          <a:p>
            <a:r>
              <a:rPr lang="en-GB" altLang="en-US" dirty="0" smtClean="0"/>
              <a:t>Validation of results</a:t>
            </a:r>
          </a:p>
        </p:txBody>
      </p:sp>
      <p:pic>
        <p:nvPicPr>
          <p:cNvPr id="19459" name="Content Placeholder 3" descr="Captur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46334" y="1717187"/>
            <a:ext cx="3630612" cy="4232275"/>
          </a:xfrm>
        </p:spPr>
      </p:pic>
      <p:sp>
        <p:nvSpPr>
          <p:cNvPr id="5" name="Rectangle 4"/>
          <p:cNvSpPr/>
          <p:nvPr/>
        </p:nvSpPr>
        <p:spPr>
          <a:xfrm>
            <a:off x="2059354" y="6325990"/>
            <a:ext cx="7084646" cy="307777"/>
          </a:xfrm>
          <a:prstGeom prst="rect">
            <a:avLst/>
          </a:prstGeom>
        </p:spPr>
        <p:txBody>
          <a:bodyPr wrap="square">
            <a:spAutoFit/>
          </a:bodyPr>
          <a:lstStyle/>
          <a:p>
            <a:pPr>
              <a:buFontTx/>
              <a:buNone/>
              <a:defRPr/>
            </a:pPr>
            <a:r>
              <a:rPr lang="en-GB" sz="1400" dirty="0" smtClean="0">
                <a:latin typeface="Trebuchet MS" panose="020B0603020202020204" pitchFamily="34" charset="0"/>
                <a:hlinkClick r:id="rId4"/>
              </a:rPr>
              <a:t>www.guardian.co.uk/politics/2013/apr/18/uncovered-error-george-osborne-austerity</a:t>
            </a:r>
            <a:endParaRPr lang="en-GB" sz="1400" dirty="0">
              <a:latin typeface="Trebuchet MS" panose="020B0603020202020204" pitchFamily="34" charset="0"/>
              <a:hlinkClick r:id="rId5"/>
            </a:endParaRPr>
          </a:p>
        </p:txBody>
      </p:sp>
      <p:sp>
        <p:nvSpPr>
          <p:cNvPr id="7" name="Rectangle 6"/>
          <p:cNvSpPr/>
          <p:nvPr/>
        </p:nvSpPr>
        <p:spPr>
          <a:xfrm>
            <a:off x="228600" y="1717187"/>
            <a:ext cx="4991100" cy="3539430"/>
          </a:xfrm>
          <a:prstGeom prst="rect">
            <a:avLst/>
          </a:prstGeom>
        </p:spPr>
        <p:txBody>
          <a:bodyPr>
            <a:spAutoFit/>
          </a:bodyPr>
          <a:lstStyle/>
          <a:p>
            <a:pPr>
              <a:buFontTx/>
              <a:buNone/>
              <a:defRPr/>
            </a:pPr>
            <a:r>
              <a:rPr lang="en-GB" sz="1800" dirty="0">
                <a:solidFill>
                  <a:srgbClr val="808080"/>
                </a:solidFill>
                <a:latin typeface="Trebuchet MS" panose="020B0603020202020204" pitchFamily="34" charset="0"/>
              </a:rPr>
              <a:t>“It was a mistake in a spreadsheet that could have been easily overlooked: a few rows left out of an equation to average the values in a column.</a:t>
            </a:r>
          </a:p>
          <a:p>
            <a:pPr>
              <a:buFontTx/>
              <a:buNone/>
              <a:defRPr/>
            </a:pPr>
            <a:endParaRPr lang="en-GB" sz="800" dirty="0">
              <a:solidFill>
                <a:srgbClr val="808080"/>
              </a:solidFill>
              <a:latin typeface="Trebuchet MS" panose="020B0603020202020204" pitchFamily="34" charset="0"/>
            </a:endParaRPr>
          </a:p>
          <a:p>
            <a:pPr>
              <a:buFontTx/>
              <a:buNone/>
              <a:defRPr/>
            </a:pPr>
            <a:r>
              <a:rPr lang="en-GB" sz="1800" dirty="0">
                <a:solidFill>
                  <a:srgbClr val="808080"/>
                </a:solidFill>
                <a:latin typeface="Trebuchet MS" panose="020B0603020202020204" pitchFamily="34" charset="0"/>
              </a:rPr>
              <a:t>The spreadsheet was used to draw the conclusion of an influential 2010 economics paper: that public debt of more than 90% of GDP slows down growth. This conclusion was later cited by the International Monetary Fund and the UK Treasury to justify programmes of austerity that have arguably led to riots, poverty and lost jobs.”</a:t>
            </a:r>
          </a:p>
        </p:txBody>
      </p:sp>
    </p:spTree>
    <p:extLst>
      <p:ext uri="{BB962C8B-B14F-4D97-AF65-F5344CB8AC3E}">
        <p14:creationId xmlns:p14="http://schemas.microsoft.com/office/powerpoint/2010/main" val="235648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Acceleration of the research process</a:t>
            </a:r>
            <a:endParaRPr lang="en-GB" dirty="0"/>
          </a:p>
        </p:txBody>
      </p:sp>
      <p:sp>
        <p:nvSpPr>
          <p:cNvPr id="3" name="Content Placeholder 2"/>
          <p:cNvSpPr>
            <a:spLocks noGrp="1"/>
          </p:cNvSpPr>
          <p:nvPr>
            <p:ph idx="1"/>
          </p:nvPr>
        </p:nvSpPr>
        <p:spPr>
          <a:xfrm>
            <a:off x="738554" y="1406958"/>
            <a:ext cx="7702061" cy="4876800"/>
          </a:xfrm>
        </p:spPr>
        <p:txBody>
          <a:bodyPr>
            <a:normAutofit/>
          </a:bodyPr>
          <a:lstStyle/>
          <a:p>
            <a:pPr marL="0" indent="0" algn="ctr">
              <a:buNone/>
            </a:pPr>
            <a:r>
              <a:rPr lang="en-GB" i="1" dirty="0" smtClean="0"/>
              <a:t>“As more papers are deposited and more scientists use the repository, the time between an article being deposited and being cited has been shrinking dramatically, year upon year. This is important for research uptake and progress, because it means that in this area of research, where articles are made available at – or frequently before – publication, the research cycle is accelerating.” </a:t>
            </a:r>
          </a:p>
          <a:p>
            <a:pPr marL="0" indent="0" algn="ctr">
              <a:buNone/>
            </a:pPr>
            <a:endParaRPr lang="en-GB" i="1" dirty="0" smtClean="0"/>
          </a:p>
          <a:p>
            <a:pPr marL="0" indent="0" algn="r">
              <a:buNone/>
            </a:pPr>
            <a:r>
              <a:rPr lang="en-GB" sz="2000" dirty="0" smtClean="0"/>
              <a:t>Open Access: Why should we have it? Alma Swan </a:t>
            </a:r>
            <a:r>
              <a:rPr lang="en-GB" sz="2000" dirty="0" smtClean="0">
                <a:hlinkClick r:id="rId3"/>
              </a:rPr>
              <a:t>www.keyperspectives.co.uk</a:t>
            </a:r>
            <a:endParaRPr lang="en-GB" sz="2000" dirty="0"/>
          </a:p>
        </p:txBody>
      </p:sp>
    </p:spTree>
    <p:extLst>
      <p:ext uri="{BB962C8B-B14F-4D97-AF65-F5344CB8AC3E}">
        <p14:creationId xmlns:p14="http://schemas.microsoft.com/office/powerpoint/2010/main" val="1272659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9469" y="340158"/>
            <a:ext cx="8829431" cy="990600"/>
          </a:xfrm>
        </p:spPr>
        <p:txBody>
          <a:bodyPr>
            <a:noAutofit/>
          </a:bodyPr>
          <a:lstStyle/>
          <a:p>
            <a:r>
              <a:rPr lang="en-GB" altLang="en-US" dirty="0" smtClean="0"/>
              <a:t>More scientific breakthroughs</a:t>
            </a:r>
          </a:p>
        </p:txBody>
      </p:sp>
      <p:pic>
        <p:nvPicPr>
          <p:cNvPr id="18435" name="Content Placeholder 4" descr="Capture.PNG"/>
          <p:cNvPicPr>
            <a:picLocks noGrp="1" noChangeAspect="1"/>
          </p:cNvPicPr>
          <p:nvPr>
            <p:ph idx="1"/>
          </p:nvPr>
        </p:nvPicPr>
        <p:blipFill>
          <a:blip r:embed="rId3">
            <a:extLst>
              <a:ext uri="{28A0092B-C50C-407E-A947-70E740481C1C}">
                <a14:useLocalDpi xmlns:a14="http://schemas.microsoft.com/office/drawing/2010/main" val="0"/>
              </a:ext>
            </a:extLst>
          </a:blip>
          <a:srcRect r="493" b="14748"/>
          <a:stretch>
            <a:fillRect/>
          </a:stretch>
        </p:blipFill>
        <p:spPr>
          <a:xfrm>
            <a:off x="230188" y="1404938"/>
            <a:ext cx="4468812" cy="3771900"/>
          </a:xfrm>
        </p:spPr>
      </p:pic>
      <p:sp>
        <p:nvSpPr>
          <p:cNvPr id="6" name="Rectangle 5"/>
          <p:cNvSpPr/>
          <p:nvPr/>
        </p:nvSpPr>
        <p:spPr>
          <a:xfrm>
            <a:off x="215900" y="5321300"/>
            <a:ext cx="8928100" cy="307777"/>
          </a:xfrm>
          <a:prstGeom prst="rect">
            <a:avLst/>
          </a:prstGeom>
        </p:spPr>
        <p:txBody>
          <a:bodyPr wrap="square">
            <a:spAutoFit/>
          </a:bodyPr>
          <a:lstStyle/>
          <a:p>
            <a:pPr>
              <a:buFontTx/>
              <a:buNone/>
              <a:defRPr/>
            </a:pPr>
            <a:r>
              <a:rPr lang="en-GB" sz="1400" dirty="0" smtClean="0">
                <a:latin typeface="Trebuchet MS" panose="020B0603020202020204" pitchFamily="34" charset="0"/>
                <a:hlinkClick r:id="rId4"/>
              </a:rPr>
              <a:t>www.nytimes.com/2010/08/13/health/research/13alzheimer.html?pagewanted=all</a:t>
            </a:r>
            <a:r>
              <a:rPr lang="en-GB" sz="1400" dirty="0">
                <a:latin typeface="Trebuchet MS" panose="020B0603020202020204" pitchFamily="34" charset="0"/>
                <a:hlinkClick r:id="rId4"/>
              </a:rPr>
              <a:t>&amp;_r=0</a:t>
            </a:r>
            <a:r>
              <a:rPr lang="en-GB" sz="1400" dirty="0">
                <a:latin typeface="Trebuchet MS" panose="020B0603020202020204" pitchFamily="34" charset="0"/>
              </a:rPr>
              <a:t> </a:t>
            </a:r>
          </a:p>
        </p:txBody>
      </p:sp>
      <p:sp>
        <p:nvSpPr>
          <p:cNvPr id="9" name="Rectangle 8"/>
          <p:cNvSpPr/>
          <p:nvPr/>
        </p:nvSpPr>
        <p:spPr>
          <a:xfrm>
            <a:off x="4699000" y="1931866"/>
            <a:ext cx="4183184" cy="2477601"/>
          </a:xfrm>
          <a:prstGeom prst="rect">
            <a:avLst/>
          </a:prstGeom>
        </p:spPr>
        <p:txBody>
          <a:bodyPr wrap="square">
            <a:spAutoFit/>
          </a:bodyPr>
          <a:lstStyle/>
          <a:p>
            <a:pPr algn="ctr">
              <a:spcBef>
                <a:spcPct val="0"/>
              </a:spcBef>
              <a:buClrTx/>
              <a:buFontTx/>
              <a:buNone/>
              <a:defRPr/>
            </a:pPr>
            <a:r>
              <a:rPr lang="en-GB" altLang="ja-JP" i="1" dirty="0">
                <a:solidFill>
                  <a:srgbClr val="808080"/>
                </a:solidFill>
                <a:latin typeface="Trebuchet MS" panose="020B0603020202020204" pitchFamily="34" charset="0"/>
                <a:cs typeface="Arial" charset="0"/>
              </a:rPr>
              <a:t>“It was unbelievable. Its not science the way most of us have practiced in our careers. But we all realised that we would never get biomarkers unless all of us parked our egos and intellectual property noses outside the door and agreed that all of our data would be public immediately.</a:t>
            </a:r>
            <a:r>
              <a:rPr lang="ja-JP" altLang="en-GB" i="1" dirty="0">
                <a:solidFill>
                  <a:srgbClr val="808080"/>
                </a:solidFill>
                <a:latin typeface="Trebuchet MS" panose="020B0603020202020204" pitchFamily="34" charset="0"/>
                <a:cs typeface="Arial" charset="0"/>
              </a:rPr>
              <a:t>”</a:t>
            </a:r>
            <a:r>
              <a:rPr lang="en-GB" altLang="ja-JP" i="1" dirty="0">
                <a:solidFill>
                  <a:srgbClr val="808080"/>
                </a:solidFill>
                <a:latin typeface="Trebuchet MS" panose="020B0603020202020204" pitchFamily="34" charset="0"/>
                <a:cs typeface="Arial" charset="0"/>
              </a:rPr>
              <a:t>   </a:t>
            </a:r>
          </a:p>
          <a:p>
            <a:pPr algn="r">
              <a:spcBef>
                <a:spcPct val="0"/>
              </a:spcBef>
              <a:buClrTx/>
              <a:buFontTx/>
              <a:buNone/>
              <a:defRPr/>
            </a:pPr>
            <a:r>
              <a:rPr lang="en-GB" sz="1100" i="1" dirty="0">
                <a:solidFill>
                  <a:srgbClr val="808080"/>
                </a:solidFill>
                <a:latin typeface="Trebuchet MS" panose="020B0603020202020204" pitchFamily="34" charset="0"/>
                <a:ea typeface="MS PGothic" pitchFamily="34" charset="-128"/>
                <a:cs typeface="Arial" charset="0"/>
              </a:rPr>
              <a:t>Dr John Trojanowski, University of  Pennsylvania</a:t>
            </a:r>
          </a:p>
        </p:txBody>
      </p:sp>
      <p:sp>
        <p:nvSpPr>
          <p:cNvPr id="2" name="Rectangle 1"/>
          <p:cNvSpPr/>
          <p:nvPr/>
        </p:nvSpPr>
        <p:spPr>
          <a:xfrm>
            <a:off x="3727938" y="1802423"/>
            <a:ext cx="1081454" cy="2497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1956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Increased use and economic benefit</a:t>
            </a:r>
            <a:endParaRPr lang="en-GB" dirty="0"/>
          </a:p>
        </p:txBody>
      </p:sp>
      <p:sp>
        <p:nvSpPr>
          <p:cNvPr id="4" name="Text Placeholder 3"/>
          <p:cNvSpPr>
            <a:spLocks noGrp="1"/>
          </p:cNvSpPr>
          <p:nvPr>
            <p:ph type="body" idx="1"/>
          </p:nvPr>
        </p:nvSpPr>
        <p:spPr/>
        <p:txBody>
          <a:bodyPr/>
          <a:lstStyle/>
          <a:p>
            <a:r>
              <a:rPr lang="en-GB" dirty="0" smtClean="0"/>
              <a:t>Up to 2008</a:t>
            </a:r>
            <a:endParaRPr lang="en-GB" dirty="0"/>
          </a:p>
        </p:txBody>
      </p:sp>
      <p:sp>
        <p:nvSpPr>
          <p:cNvPr id="3" name="Content Placeholder 2"/>
          <p:cNvSpPr>
            <a:spLocks noGrp="1"/>
          </p:cNvSpPr>
          <p:nvPr>
            <p:ph sz="half" idx="2"/>
          </p:nvPr>
        </p:nvSpPr>
        <p:spPr>
          <a:xfrm>
            <a:off x="457200" y="2438400"/>
            <a:ext cx="3931920" cy="3951288"/>
          </a:xfrm>
        </p:spPr>
        <p:txBody>
          <a:bodyPr>
            <a:normAutofit/>
          </a:bodyPr>
          <a:lstStyle/>
          <a:p>
            <a:r>
              <a:rPr lang="en-GB" sz="1800" dirty="0" smtClean="0"/>
              <a:t>Sold through the US Geological Survey for US$600 per scene</a:t>
            </a:r>
          </a:p>
          <a:p>
            <a:pPr>
              <a:buNone/>
            </a:pPr>
            <a:endParaRPr lang="en-GB" sz="1800" dirty="0" smtClean="0"/>
          </a:p>
          <a:p>
            <a:r>
              <a:rPr lang="en-GB" sz="1800" dirty="0" smtClean="0"/>
              <a:t>Sales of 19,000 scenes per year</a:t>
            </a:r>
          </a:p>
          <a:p>
            <a:endParaRPr lang="en-GB" sz="1800" dirty="0" smtClean="0"/>
          </a:p>
          <a:p>
            <a:r>
              <a:rPr lang="en-GB" sz="1800" dirty="0" smtClean="0"/>
              <a:t>Annual revenue of $11.4 million</a:t>
            </a:r>
          </a:p>
          <a:p>
            <a:pPr>
              <a:buNone/>
            </a:pPr>
            <a:endParaRPr lang="en-GB" dirty="0" smtClean="0"/>
          </a:p>
        </p:txBody>
      </p:sp>
      <p:sp>
        <p:nvSpPr>
          <p:cNvPr id="5" name="Text Placeholder 4"/>
          <p:cNvSpPr>
            <a:spLocks noGrp="1"/>
          </p:cNvSpPr>
          <p:nvPr>
            <p:ph type="body" sz="quarter" idx="3"/>
          </p:nvPr>
        </p:nvSpPr>
        <p:spPr/>
        <p:txBody>
          <a:bodyPr/>
          <a:lstStyle/>
          <a:p>
            <a:r>
              <a:rPr lang="en-GB" dirty="0" smtClean="0"/>
              <a:t>Since 2009</a:t>
            </a:r>
            <a:endParaRPr lang="en-GB" dirty="0"/>
          </a:p>
        </p:txBody>
      </p:sp>
      <p:sp>
        <p:nvSpPr>
          <p:cNvPr id="6" name="Content Placeholder 5"/>
          <p:cNvSpPr>
            <a:spLocks noGrp="1"/>
          </p:cNvSpPr>
          <p:nvPr>
            <p:ph sz="quarter" idx="4"/>
          </p:nvPr>
        </p:nvSpPr>
        <p:spPr>
          <a:xfrm>
            <a:off x="4754880" y="2438400"/>
            <a:ext cx="3931920" cy="4199792"/>
          </a:xfrm>
        </p:spPr>
        <p:txBody>
          <a:bodyPr>
            <a:normAutofit fontScale="62500" lnSpcReduction="20000"/>
          </a:bodyPr>
          <a:lstStyle/>
          <a:p>
            <a:pPr marL="216000" indent="-216000"/>
            <a:r>
              <a:rPr lang="en-GB" dirty="0" smtClean="0"/>
              <a:t>Freely available over the internet</a:t>
            </a:r>
          </a:p>
          <a:p>
            <a:pPr marL="216000" indent="-216000">
              <a:buNone/>
            </a:pPr>
            <a:endParaRPr lang="en-GB" dirty="0" smtClean="0"/>
          </a:p>
          <a:p>
            <a:pPr marL="216000" indent="-216000"/>
            <a:r>
              <a:rPr lang="en-GB" dirty="0" smtClean="0"/>
              <a:t>Google Earth now uses the images</a:t>
            </a:r>
          </a:p>
          <a:p>
            <a:pPr marL="216000" indent="-216000"/>
            <a:endParaRPr lang="en-GB" dirty="0" smtClean="0"/>
          </a:p>
          <a:p>
            <a:pPr marL="216000" indent="-216000"/>
            <a:r>
              <a:rPr lang="en-GB" dirty="0" smtClean="0"/>
              <a:t>Transmission of 2,100,000 </a:t>
            </a:r>
          </a:p>
          <a:p>
            <a:pPr marL="468000" indent="-216000">
              <a:buNone/>
            </a:pPr>
            <a:r>
              <a:rPr lang="en-GB" dirty="0" smtClean="0"/>
              <a:t>scenes per year.</a:t>
            </a:r>
          </a:p>
          <a:p>
            <a:pPr marL="216000" indent="-216000"/>
            <a:endParaRPr lang="en-GB" dirty="0" smtClean="0"/>
          </a:p>
          <a:p>
            <a:pPr marL="216000" indent="-216000"/>
            <a:r>
              <a:rPr lang="en-GB" dirty="0" smtClean="0"/>
              <a:t>Estimated to have created value for the environmental management industry of $935 million, with direct benefit of more than $100 million per year to the US economy</a:t>
            </a:r>
          </a:p>
          <a:p>
            <a:pPr marL="216000" indent="-216000"/>
            <a:endParaRPr lang="en-GB" dirty="0" smtClean="0"/>
          </a:p>
          <a:p>
            <a:pPr marL="216000" indent="-216000"/>
            <a:r>
              <a:rPr lang="en-GB" dirty="0" smtClean="0"/>
              <a:t>Has stimulated the development of applications from a large number of companies worldwide</a:t>
            </a:r>
            <a:endParaRPr lang="en-GB" dirty="0"/>
          </a:p>
        </p:txBody>
      </p:sp>
      <p:sp>
        <p:nvSpPr>
          <p:cNvPr id="7" name="Rectangle 6"/>
          <p:cNvSpPr/>
          <p:nvPr/>
        </p:nvSpPr>
        <p:spPr>
          <a:xfrm>
            <a:off x="457200" y="1222131"/>
            <a:ext cx="7774159" cy="400110"/>
          </a:xfrm>
          <a:prstGeom prst="rect">
            <a:avLst/>
          </a:prstGeom>
        </p:spPr>
        <p:txBody>
          <a:bodyPr wrap="square">
            <a:spAutoFit/>
          </a:bodyPr>
          <a:lstStyle/>
          <a:p>
            <a:pPr>
              <a:buNone/>
            </a:pPr>
            <a:r>
              <a:rPr lang="en-GB" sz="2000" dirty="0" smtClean="0">
                <a:solidFill>
                  <a:srgbClr val="808080"/>
                </a:solidFill>
                <a:latin typeface="Trebuchet MS"/>
                <a:cs typeface="Trebuchet MS"/>
              </a:rPr>
              <a:t>The case of NASA Landsat satellite imagery of the Earth’s surface: </a:t>
            </a:r>
          </a:p>
        </p:txBody>
      </p:sp>
      <p:pic>
        <p:nvPicPr>
          <p:cNvPr id="9" name="Picture 8" descr="venice_oli_2013247.jpg"/>
          <p:cNvPicPr>
            <a:picLocks noChangeAspect="1"/>
          </p:cNvPicPr>
          <p:nvPr/>
        </p:nvPicPr>
        <p:blipFill>
          <a:blip r:embed="rId3"/>
          <a:stretch>
            <a:fillRect/>
          </a:stretch>
        </p:blipFill>
        <p:spPr>
          <a:xfrm>
            <a:off x="-1" y="4706815"/>
            <a:ext cx="3226777" cy="2151185"/>
          </a:xfrm>
          <a:prstGeom prst="rect">
            <a:avLst/>
          </a:prstGeom>
        </p:spPr>
      </p:pic>
      <p:sp>
        <p:nvSpPr>
          <p:cNvPr id="10" name="Rectangle 9"/>
          <p:cNvSpPr/>
          <p:nvPr/>
        </p:nvSpPr>
        <p:spPr>
          <a:xfrm>
            <a:off x="3360420" y="6499692"/>
            <a:ext cx="5326380" cy="276999"/>
          </a:xfrm>
          <a:prstGeom prst="rect">
            <a:avLst/>
          </a:prstGeom>
        </p:spPr>
        <p:txBody>
          <a:bodyPr wrap="square">
            <a:spAutoFit/>
          </a:bodyPr>
          <a:lstStyle/>
          <a:p>
            <a:r>
              <a:rPr lang="en-GB" sz="1200" dirty="0" smtClean="0">
                <a:latin typeface="Trebuchet MS" pitchFamily="34" charset="0"/>
                <a:hlinkClick r:id="rId4"/>
              </a:rPr>
              <a:t>http://earthobservatory.nasa.gov/IOTD/view.php?id=83394&amp;src=ve</a:t>
            </a:r>
            <a:r>
              <a:rPr lang="en-GB" sz="1200" dirty="0" smtClean="0">
                <a:latin typeface="Trebuchet MS" pitchFamily="34" charset="0"/>
              </a:rPr>
              <a:t> </a:t>
            </a:r>
            <a:endParaRPr lang="en-GB" sz="1200" dirty="0">
              <a:latin typeface="Trebuchet MS" pitchFamily="34" charset="0"/>
            </a:endParaRPr>
          </a:p>
        </p:txBody>
      </p:sp>
    </p:spTree>
    <p:extLst>
      <p:ext uri="{BB962C8B-B14F-4D97-AF65-F5344CB8AC3E}">
        <p14:creationId xmlns:p14="http://schemas.microsoft.com/office/powerpoint/2010/main" val="1025193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txBox="1">
            <a:spLocks noGrp="1"/>
          </p:cNvSpPr>
          <p:nvPr>
            <p:ph type="title"/>
          </p:nvPr>
        </p:nvSpPr>
        <p:spPr/>
        <p:txBody>
          <a:bodyPr>
            <a:normAutofit fontScale="90000"/>
          </a:bodyPr>
          <a:lstStyle/>
          <a:p>
            <a:pPr eaLnBrk="1"/>
            <a:r>
              <a:rPr lang="en-GB" altLang="en-US" dirty="0" smtClean="0">
                <a:latin typeface="Trebuchet MS" pitchFamily="34" charset="0"/>
              </a:rPr>
              <a:t>Funder imperatives...</a:t>
            </a:r>
          </a:p>
        </p:txBody>
      </p:sp>
      <p:sp>
        <p:nvSpPr>
          <p:cNvPr id="14339" name="Content Placeholder 4"/>
          <p:cNvSpPr txBox="1">
            <a:spLocks noGrp="1"/>
          </p:cNvSpPr>
          <p:nvPr>
            <p:ph idx="1"/>
          </p:nvPr>
        </p:nvSpPr>
        <p:spPr>
          <a:xfrm>
            <a:off x="3990110" y="2074863"/>
            <a:ext cx="4815754" cy="4024312"/>
          </a:xfrm>
        </p:spPr>
        <p:txBody>
          <a:bodyPr anchorCtr="1"/>
          <a:lstStyle/>
          <a:p>
            <a:pPr marL="0" indent="0" algn="ctr" eaLnBrk="1">
              <a:spcBef>
                <a:spcPts val="500"/>
              </a:spcBef>
              <a:buFont typeface="Wingdings 2" pitchFamily="18" charset="2"/>
              <a:buNone/>
            </a:pPr>
            <a:r>
              <a:rPr lang="en-GB" altLang="en-US" sz="2000" dirty="0" smtClean="0"/>
              <a:t>“The European Commission’s vision is that information already paid for by the public purse should not be paid for again each time it is accessed or used, and that it should benefit European companies and citizens to the full.”</a:t>
            </a:r>
          </a:p>
        </p:txBody>
      </p:sp>
      <p:pic>
        <p:nvPicPr>
          <p:cNvPr id="14340" name="Picture 10" descr="Captur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820" y="1471901"/>
            <a:ext cx="3057682" cy="4310929"/>
          </a:xfrm>
          <a:prstGeom prst="rect">
            <a:avLst/>
          </a:prstGeom>
          <a:noFill/>
          <a:ln w="9528">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14341" name="Rectangle 11"/>
          <p:cNvSpPr>
            <a:spLocks noChangeArrowheads="1"/>
          </p:cNvSpPr>
          <p:nvPr/>
        </p:nvSpPr>
        <p:spPr bwMode="auto">
          <a:xfrm>
            <a:off x="4184650" y="4502150"/>
            <a:ext cx="4621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sz="1600" dirty="0">
                <a:solidFill>
                  <a:srgbClr val="000000"/>
                </a:solidFill>
                <a:latin typeface="+mn-lt"/>
                <a:hlinkClick r:id="rId4"/>
              </a:rPr>
              <a:t>http://ec.europa.eu/research/participants/data/ ref/h2020/</a:t>
            </a:r>
            <a:r>
              <a:rPr lang="en-GB" altLang="en-US" sz="1600" dirty="0" err="1">
                <a:solidFill>
                  <a:srgbClr val="000000"/>
                </a:solidFill>
                <a:latin typeface="+mn-lt"/>
                <a:hlinkClick r:id="rId4"/>
              </a:rPr>
              <a:t>grants_manual</a:t>
            </a:r>
            <a:r>
              <a:rPr lang="en-GB" altLang="en-US" sz="1600" dirty="0">
                <a:solidFill>
                  <a:srgbClr val="000000"/>
                </a:solidFill>
                <a:latin typeface="+mn-lt"/>
                <a:hlinkClick r:id="rId4"/>
              </a:rPr>
              <a:t>/hi/</a:t>
            </a:r>
            <a:r>
              <a:rPr lang="en-GB" altLang="en-US" sz="1600" dirty="0" err="1">
                <a:solidFill>
                  <a:srgbClr val="000000"/>
                </a:solidFill>
                <a:latin typeface="+mn-lt"/>
                <a:hlinkClick r:id="rId4"/>
              </a:rPr>
              <a:t>oa_pilot</a:t>
            </a:r>
            <a:r>
              <a:rPr lang="en-GB" altLang="en-US" sz="1600" dirty="0">
                <a:solidFill>
                  <a:srgbClr val="000000"/>
                </a:solidFill>
                <a:latin typeface="+mn-lt"/>
                <a:hlinkClick r:id="rId4"/>
              </a:rPr>
              <a:t>/h2020-hi-oa-pilot-guide_en.pdf</a:t>
            </a:r>
            <a:r>
              <a:rPr lang="en-GB" altLang="en-US" sz="1600" dirty="0">
                <a:solidFill>
                  <a:srgbClr val="000000"/>
                </a:solidFill>
                <a:latin typeface="+mn-lt"/>
              </a:rPr>
              <a:t> </a:t>
            </a:r>
          </a:p>
        </p:txBody>
      </p:sp>
    </p:spTree>
    <p:extLst>
      <p:ext uri="{BB962C8B-B14F-4D97-AF65-F5344CB8AC3E}">
        <p14:creationId xmlns:p14="http://schemas.microsoft.com/office/powerpoint/2010/main" val="1143467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14103" b="14103"/>
          <a:stretch>
            <a:fillRect/>
          </a:stretch>
        </p:blipFill>
        <p:spPr/>
      </p:pic>
      <p:sp>
        <p:nvSpPr>
          <p:cNvPr id="6" name="Text Placeholder 5"/>
          <p:cNvSpPr>
            <a:spLocks noGrp="1"/>
          </p:cNvSpPr>
          <p:nvPr>
            <p:ph type="body" sz="half" idx="2"/>
          </p:nvPr>
        </p:nvSpPr>
        <p:spPr/>
        <p:txBody>
          <a:bodyPr>
            <a:normAutofit/>
          </a:bodyPr>
          <a:lstStyle/>
          <a:p>
            <a:pPr algn="ctr"/>
            <a:r>
              <a:rPr lang="en-GB" sz="1800" dirty="0" smtClean="0"/>
              <a:t>What is required in terms of publications?</a:t>
            </a:r>
            <a:endParaRPr lang="en-GB" sz="1800" dirty="0"/>
          </a:p>
        </p:txBody>
      </p:sp>
      <p:sp>
        <p:nvSpPr>
          <p:cNvPr id="4" name="Title 3"/>
          <p:cNvSpPr>
            <a:spLocks noGrp="1"/>
          </p:cNvSpPr>
          <p:nvPr>
            <p:ph type="title"/>
          </p:nvPr>
        </p:nvSpPr>
        <p:spPr/>
        <p:txBody>
          <a:bodyPr/>
          <a:lstStyle/>
          <a:p>
            <a:r>
              <a:rPr lang="en-GB" dirty="0" smtClean="0"/>
              <a:t>Horizon 2020 and open access</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8064896" cy="683994"/>
          </a:xfrm>
        </p:spPr>
        <p:txBody>
          <a:bodyPr>
            <a:noAutofit/>
          </a:bodyPr>
          <a:lstStyle/>
          <a:p>
            <a:r>
              <a:rPr lang="de-DE" dirty="0"/>
              <a:t>Grant Agreement: § 29.2 </a:t>
            </a:r>
            <a:r>
              <a:rPr lang="en-US" dirty="0"/>
              <a:t>Open access to scientific publications</a:t>
            </a:r>
            <a:endParaRPr lang="de-DE" dirty="0"/>
          </a:p>
        </p:txBody>
      </p:sp>
      <p:sp>
        <p:nvSpPr>
          <p:cNvPr id="3" name="Inhaltsplatzhalter 2"/>
          <p:cNvSpPr>
            <a:spLocks noGrp="1"/>
          </p:cNvSpPr>
          <p:nvPr>
            <p:ph idx="1"/>
          </p:nvPr>
        </p:nvSpPr>
        <p:spPr>
          <a:xfrm>
            <a:off x="467544" y="1916832"/>
            <a:ext cx="8075240" cy="4785395"/>
          </a:xfrm>
        </p:spPr>
        <p:txBody>
          <a:bodyPr>
            <a:normAutofit fontScale="62500" lnSpcReduction="20000"/>
          </a:bodyPr>
          <a:lstStyle/>
          <a:p>
            <a:pPr marL="0" indent="0">
              <a:buNone/>
            </a:pPr>
            <a:r>
              <a:rPr lang="en-US" sz="2900" i="1" dirty="0" smtClean="0"/>
              <a:t>Each </a:t>
            </a:r>
            <a:r>
              <a:rPr lang="en-US" sz="2900" i="1" dirty="0"/>
              <a:t>beneficiary </a:t>
            </a:r>
            <a:r>
              <a:rPr lang="en-US" sz="2900" i="1" dirty="0">
                <a:solidFill>
                  <a:srgbClr val="ED7C00"/>
                </a:solidFill>
              </a:rPr>
              <a:t>must ensure open access </a:t>
            </a:r>
            <a:r>
              <a:rPr lang="en-US" sz="2900" i="1" dirty="0"/>
              <a:t>(free of charge, online access for any user) to </a:t>
            </a:r>
            <a:r>
              <a:rPr lang="en-US" sz="2900" i="1" dirty="0" smtClean="0">
                <a:solidFill>
                  <a:srgbClr val="ED7C00"/>
                </a:solidFill>
              </a:rPr>
              <a:t>all peer-reviewed </a:t>
            </a:r>
            <a:r>
              <a:rPr lang="en-US" sz="2900" i="1" dirty="0">
                <a:solidFill>
                  <a:srgbClr val="ED7C00"/>
                </a:solidFill>
              </a:rPr>
              <a:t>scientific publications relating to its results</a:t>
            </a:r>
            <a:r>
              <a:rPr lang="en-US" sz="2900" i="1" dirty="0" smtClean="0"/>
              <a:t>.</a:t>
            </a:r>
            <a:endParaRPr lang="en-US" sz="2900" i="1" dirty="0"/>
          </a:p>
          <a:p>
            <a:pPr marL="0" indent="0">
              <a:buNone/>
            </a:pPr>
            <a:endParaRPr lang="en-US" sz="2600" dirty="0" smtClean="0"/>
          </a:p>
          <a:p>
            <a:pPr marL="0" indent="0">
              <a:buNone/>
            </a:pPr>
            <a:r>
              <a:rPr lang="en-US" sz="2600" dirty="0" smtClean="0"/>
              <a:t>In particular, it </a:t>
            </a:r>
            <a:r>
              <a:rPr lang="en-US" sz="2600" dirty="0"/>
              <a:t>must:</a:t>
            </a:r>
          </a:p>
          <a:p>
            <a:pPr marL="274320" lvl="1" indent="0">
              <a:buNone/>
            </a:pPr>
            <a:r>
              <a:rPr lang="en-US" sz="2300" dirty="0"/>
              <a:t>(a) </a:t>
            </a:r>
            <a:r>
              <a:rPr lang="en-US" sz="2300" dirty="0">
                <a:solidFill>
                  <a:srgbClr val="ED7C00"/>
                </a:solidFill>
              </a:rPr>
              <a:t>as soon as possible and at the latest on publication</a:t>
            </a:r>
            <a:r>
              <a:rPr lang="en-US" sz="2300" dirty="0"/>
              <a:t>, </a:t>
            </a:r>
            <a:r>
              <a:rPr lang="en-US" sz="2300" dirty="0">
                <a:solidFill>
                  <a:srgbClr val="ED7C00"/>
                </a:solidFill>
              </a:rPr>
              <a:t>deposit</a:t>
            </a:r>
            <a:r>
              <a:rPr lang="en-US" sz="2300" dirty="0"/>
              <a:t> a </a:t>
            </a:r>
            <a:r>
              <a:rPr lang="en-US" sz="2300" dirty="0" smtClean="0"/>
              <a:t>machine-readable electronic </a:t>
            </a:r>
            <a:r>
              <a:rPr lang="en-US" sz="2300" dirty="0"/>
              <a:t>copy of the </a:t>
            </a:r>
            <a:r>
              <a:rPr lang="en-US" sz="2300" dirty="0">
                <a:solidFill>
                  <a:srgbClr val="ED7C00"/>
                </a:solidFill>
              </a:rPr>
              <a:t>published version or final peer-reviewed manuscript </a:t>
            </a:r>
            <a:r>
              <a:rPr lang="en-US" sz="2300" dirty="0" smtClean="0"/>
              <a:t>accepted for </a:t>
            </a:r>
            <a:r>
              <a:rPr lang="en-US" sz="2300" dirty="0"/>
              <a:t>publication in a </a:t>
            </a:r>
            <a:r>
              <a:rPr lang="en-US" sz="2300" dirty="0">
                <a:solidFill>
                  <a:srgbClr val="ED7C00"/>
                </a:solidFill>
              </a:rPr>
              <a:t>repository</a:t>
            </a:r>
            <a:r>
              <a:rPr lang="en-US" sz="2300" dirty="0"/>
              <a:t> for scientific publications;</a:t>
            </a:r>
          </a:p>
          <a:p>
            <a:pPr marL="274320" lvl="1" indent="0">
              <a:buNone/>
            </a:pPr>
            <a:r>
              <a:rPr lang="en-US" sz="2300" dirty="0"/>
              <a:t>Moreover, the beneficiary must </a:t>
            </a:r>
            <a:r>
              <a:rPr lang="en-US" sz="2300" dirty="0">
                <a:solidFill>
                  <a:srgbClr val="ED7C00"/>
                </a:solidFill>
              </a:rPr>
              <a:t>aim to deposit at the same time the research </a:t>
            </a:r>
            <a:r>
              <a:rPr lang="en-US" sz="2300" dirty="0" smtClean="0">
                <a:solidFill>
                  <a:srgbClr val="ED7C00"/>
                </a:solidFill>
              </a:rPr>
              <a:t>data </a:t>
            </a:r>
            <a:r>
              <a:rPr lang="en-US" sz="2300" dirty="0" smtClean="0"/>
              <a:t>needed </a:t>
            </a:r>
            <a:r>
              <a:rPr lang="en-US" sz="2300" dirty="0"/>
              <a:t>to validate the results presented in the deposited scientific publications.</a:t>
            </a:r>
          </a:p>
          <a:p>
            <a:pPr marL="274320" lvl="1" indent="0">
              <a:buNone/>
            </a:pPr>
            <a:r>
              <a:rPr lang="en-US" sz="2300" dirty="0"/>
              <a:t>(b) </a:t>
            </a:r>
            <a:r>
              <a:rPr lang="en-US" sz="2300" dirty="0">
                <a:solidFill>
                  <a:srgbClr val="ED7C00"/>
                </a:solidFill>
              </a:rPr>
              <a:t>ensure open access </a:t>
            </a:r>
            <a:r>
              <a:rPr lang="en-US" sz="2300" dirty="0"/>
              <a:t>to the deposited publication — via the repository — at the latest:</a:t>
            </a:r>
          </a:p>
          <a:p>
            <a:pPr marL="548640" lvl="2" indent="0">
              <a:buNone/>
            </a:pPr>
            <a:r>
              <a:rPr lang="en-US" sz="2300" dirty="0">
                <a:solidFill>
                  <a:srgbClr val="ED7C00"/>
                </a:solidFill>
              </a:rPr>
              <a:t>(i) on publication, if an electronic version is available for free via the publisher, or</a:t>
            </a:r>
          </a:p>
          <a:p>
            <a:pPr marL="548640" lvl="2" indent="0">
              <a:buNone/>
            </a:pPr>
            <a:r>
              <a:rPr lang="en-US" sz="2300" dirty="0">
                <a:solidFill>
                  <a:srgbClr val="ED7C00"/>
                </a:solidFill>
              </a:rPr>
              <a:t>(ii) within six months of publication (twelve months for publications in the </a:t>
            </a:r>
            <a:r>
              <a:rPr lang="en-US" sz="2300" dirty="0" smtClean="0">
                <a:solidFill>
                  <a:srgbClr val="ED7C00"/>
                </a:solidFill>
              </a:rPr>
              <a:t>social sciences </a:t>
            </a:r>
            <a:r>
              <a:rPr lang="en-US" sz="2300" dirty="0">
                <a:solidFill>
                  <a:srgbClr val="ED7C00"/>
                </a:solidFill>
              </a:rPr>
              <a:t>and humanities) in any other case.</a:t>
            </a:r>
          </a:p>
          <a:p>
            <a:pPr marL="274320" lvl="1" indent="0">
              <a:buNone/>
            </a:pPr>
            <a:r>
              <a:rPr lang="en-US" sz="2300" dirty="0"/>
              <a:t>(c) ensure open access — via the repository — to the </a:t>
            </a:r>
            <a:r>
              <a:rPr lang="en-US" sz="2300" dirty="0">
                <a:solidFill>
                  <a:srgbClr val="ED7C00"/>
                </a:solidFill>
              </a:rPr>
              <a:t>bibliographic metadata </a:t>
            </a:r>
            <a:r>
              <a:rPr lang="en-US" sz="2300" dirty="0"/>
              <a:t>that </a:t>
            </a:r>
            <a:r>
              <a:rPr lang="en-US" sz="2300" dirty="0" smtClean="0"/>
              <a:t>identify the </a:t>
            </a:r>
            <a:r>
              <a:rPr lang="en-US" sz="2300" dirty="0"/>
              <a:t>deposited </a:t>
            </a:r>
            <a:r>
              <a:rPr lang="en-US" sz="2300" dirty="0" smtClean="0"/>
              <a:t>publication.</a:t>
            </a:r>
          </a:p>
          <a:p>
            <a:pPr marL="274320" lvl="1" indent="0">
              <a:buNone/>
            </a:pPr>
            <a:r>
              <a:rPr lang="en-US" sz="2300" dirty="0" smtClean="0"/>
              <a:t>The </a:t>
            </a:r>
            <a:r>
              <a:rPr lang="en-US" sz="2300" dirty="0"/>
              <a:t>bibliographic metadata must be in a </a:t>
            </a:r>
            <a:r>
              <a:rPr lang="en-US" sz="2300" dirty="0">
                <a:solidFill>
                  <a:srgbClr val="ED7C00"/>
                </a:solidFill>
              </a:rPr>
              <a:t>standard format and must include all of </a:t>
            </a:r>
            <a:r>
              <a:rPr lang="en-US" sz="2300" dirty="0" smtClean="0">
                <a:solidFill>
                  <a:srgbClr val="ED7C00"/>
                </a:solidFill>
              </a:rPr>
              <a:t>the following</a:t>
            </a:r>
            <a:r>
              <a:rPr lang="en-US" sz="2300" dirty="0"/>
              <a:t>:</a:t>
            </a:r>
          </a:p>
          <a:p>
            <a:pPr marL="274320" lvl="1" indent="0">
              <a:buNone/>
            </a:pPr>
            <a:r>
              <a:rPr lang="en-US" sz="2300" dirty="0"/>
              <a:t>- the terms ["European Union (EU)" and "Horizon 2020"]["Euratom" </a:t>
            </a:r>
            <a:r>
              <a:rPr lang="en-US" sz="2300" dirty="0" smtClean="0"/>
              <a:t>and Euratom </a:t>
            </a:r>
            <a:r>
              <a:rPr lang="en-US" sz="2300" dirty="0"/>
              <a:t>research and training programme 2014-2018"];</a:t>
            </a:r>
          </a:p>
          <a:p>
            <a:pPr marL="274320" lvl="1" indent="0">
              <a:buNone/>
            </a:pPr>
            <a:r>
              <a:rPr lang="en-US" sz="2300" dirty="0"/>
              <a:t>- the name of the action, acronym and grant number;</a:t>
            </a:r>
          </a:p>
          <a:p>
            <a:pPr marL="274320" lvl="1" indent="0">
              <a:buNone/>
            </a:pPr>
            <a:r>
              <a:rPr lang="en-US" sz="2300" dirty="0"/>
              <a:t>- the publication date, and length of embargo period if applicable, and</a:t>
            </a:r>
          </a:p>
          <a:p>
            <a:pPr marL="274320" lvl="1" indent="0">
              <a:buNone/>
            </a:pPr>
            <a:r>
              <a:rPr lang="en-US" sz="2300" dirty="0"/>
              <a:t>- a persistent identifier.</a:t>
            </a:r>
            <a:endParaRPr lang="de-DE" sz="2300" dirty="0"/>
          </a:p>
        </p:txBody>
      </p:sp>
    </p:spTree>
    <p:extLst>
      <p:ext uri="{BB962C8B-B14F-4D97-AF65-F5344CB8AC3E}">
        <p14:creationId xmlns:p14="http://schemas.microsoft.com/office/powerpoint/2010/main" val="2447614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of the session</a:t>
            </a:r>
            <a:endParaRPr lang="en-GB" dirty="0"/>
          </a:p>
        </p:txBody>
      </p:sp>
      <p:sp>
        <p:nvSpPr>
          <p:cNvPr id="3" name="Content Placeholder 2"/>
          <p:cNvSpPr>
            <a:spLocks noGrp="1"/>
          </p:cNvSpPr>
          <p:nvPr>
            <p:ph idx="1"/>
          </p:nvPr>
        </p:nvSpPr>
        <p:spPr>
          <a:xfrm>
            <a:off x="457200" y="1556656"/>
            <a:ext cx="8229600" cy="4727101"/>
          </a:xfrm>
        </p:spPr>
        <p:txBody>
          <a:bodyPr/>
          <a:lstStyle/>
          <a:p>
            <a:pPr>
              <a:spcAft>
                <a:spcPts val="2400"/>
              </a:spcAft>
            </a:pPr>
            <a:r>
              <a:rPr lang="en-GB" dirty="0" smtClean="0"/>
              <a:t>Introduction to open science </a:t>
            </a:r>
          </a:p>
          <a:p>
            <a:pPr>
              <a:spcAft>
                <a:spcPts val="2400"/>
              </a:spcAft>
            </a:pPr>
            <a:r>
              <a:rPr lang="en-GB" dirty="0" smtClean="0"/>
              <a:t>Why be open? </a:t>
            </a:r>
          </a:p>
          <a:p>
            <a:pPr>
              <a:spcAft>
                <a:spcPts val="2400"/>
              </a:spcAft>
            </a:pPr>
            <a:r>
              <a:rPr lang="en-GB" dirty="0" smtClean="0"/>
              <a:t>Overview of the Horizon 2020 mandate and the Open Data Pilot</a:t>
            </a:r>
          </a:p>
        </p:txBody>
      </p:sp>
    </p:spTree>
    <p:extLst>
      <p:ext uri="{BB962C8B-B14F-4D97-AF65-F5344CB8AC3E}">
        <p14:creationId xmlns:p14="http://schemas.microsoft.com/office/powerpoint/2010/main" val="836699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What</a:t>
            </a:r>
            <a:r>
              <a:rPr lang="de-DE" dirty="0" smtClean="0"/>
              <a:t> </a:t>
            </a:r>
            <a:r>
              <a:rPr lang="de-DE" dirty="0" err="1" smtClean="0"/>
              <a:t>does</a:t>
            </a:r>
            <a:r>
              <a:rPr lang="de-DE" dirty="0" smtClean="0"/>
              <a:t> </a:t>
            </a:r>
            <a:r>
              <a:rPr lang="de-DE" dirty="0" err="1" smtClean="0"/>
              <a:t>this</a:t>
            </a:r>
            <a:r>
              <a:rPr lang="de-DE" dirty="0" smtClean="0"/>
              <a:t> </a:t>
            </a:r>
            <a:r>
              <a:rPr lang="de-DE" dirty="0" err="1" smtClean="0"/>
              <a:t>mean</a:t>
            </a:r>
            <a:r>
              <a:rPr lang="de-DE" dirty="0" smtClean="0"/>
              <a:t>?</a:t>
            </a:r>
            <a:endParaRPr lang="de-DE" dirty="0"/>
          </a:p>
        </p:txBody>
      </p:sp>
      <p:sp>
        <p:nvSpPr>
          <p:cNvPr id="3" name="Inhaltsplatzhalter 2"/>
          <p:cNvSpPr>
            <a:spLocks noGrp="1"/>
          </p:cNvSpPr>
          <p:nvPr>
            <p:ph idx="1"/>
          </p:nvPr>
        </p:nvSpPr>
        <p:spPr>
          <a:xfrm>
            <a:off x="467544" y="1412776"/>
            <a:ext cx="8075240" cy="5001419"/>
          </a:xfrm>
        </p:spPr>
        <p:txBody>
          <a:bodyPr>
            <a:normAutofit lnSpcReduction="10000"/>
          </a:bodyPr>
          <a:lstStyle/>
          <a:p>
            <a:r>
              <a:rPr lang="de-DE" sz="2400" dirty="0" err="1" smtClean="0"/>
              <a:t>Authors</a:t>
            </a:r>
            <a:r>
              <a:rPr lang="de-DE" sz="2400" dirty="0" smtClean="0"/>
              <a:t> </a:t>
            </a:r>
            <a:r>
              <a:rPr lang="de-DE" sz="2400" dirty="0" err="1" smtClean="0"/>
              <a:t>are</a:t>
            </a:r>
            <a:r>
              <a:rPr lang="de-DE" sz="2400" dirty="0" smtClean="0"/>
              <a:t> </a:t>
            </a:r>
            <a:r>
              <a:rPr lang="de-DE" sz="2400" dirty="0" err="1" smtClean="0"/>
              <a:t>free</a:t>
            </a:r>
            <a:r>
              <a:rPr lang="de-DE" sz="2400" dirty="0" smtClean="0"/>
              <a:t> </a:t>
            </a:r>
            <a:r>
              <a:rPr lang="de-DE" sz="2400" dirty="0" err="1" smtClean="0"/>
              <a:t>to</a:t>
            </a:r>
            <a:r>
              <a:rPr lang="de-DE" sz="2400" dirty="0" smtClean="0"/>
              <a:t> </a:t>
            </a:r>
            <a:r>
              <a:rPr lang="de-DE" sz="2400" dirty="0" err="1" smtClean="0"/>
              <a:t>choose</a:t>
            </a:r>
            <a:r>
              <a:rPr lang="de-DE" sz="2400" dirty="0" smtClean="0"/>
              <a:t> </a:t>
            </a:r>
            <a:r>
              <a:rPr lang="de-DE" sz="2400" dirty="0" err="1" smtClean="0"/>
              <a:t>between</a:t>
            </a:r>
            <a:r>
              <a:rPr lang="de-DE" sz="2400" dirty="0" smtClean="0"/>
              <a:t> </a:t>
            </a:r>
            <a:r>
              <a:rPr lang="de-DE" sz="2400" dirty="0" err="1" smtClean="0"/>
              <a:t>the</a:t>
            </a:r>
            <a:r>
              <a:rPr lang="de-DE" sz="2400" dirty="0" smtClean="0"/>
              <a:t> </a:t>
            </a:r>
            <a:r>
              <a:rPr lang="de-DE" sz="2400" dirty="0" err="1" smtClean="0"/>
              <a:t>two</a:t>
            </a:r>
            <a:r>
              <a:rPr lang="de-DE" sz="2400" dirty="0" smtClean="0"/>
              <a:t> </a:t>
            </a:r>
            <a:r>
              <a:rPr lang="de-DE" sz="2400" dirty="0" err="1" smtClean="0"/>
              <a:t>main</a:t>
            </a:r>
            <a:r>
              <a:rPr lang="de-DE" sz="2400" dirty="0" smtClean="0"/>
              <a:t> </a:t>
            </a:r>
            <a:r>
              <a:rPr lang="de-DE" sz="2400" dirty="0" err="1" smtClean="0"/>
              <a:t>and</a:t>
            </a:r>
            <a:r>
              <a:rPr lang="de-DE" sz="2400" dirty="0" smtClean="0"/>
              <a:t> non-</a:t>
            </a:r>
            <a:r>
              <a:rPr lang="de-DE" sz="2400" dirty="0" err="1" smtClean="0"/>
              <a:t>exclusive</a:t>
            </a:r>
            <a:r>
              <a:rPr lang="de-DE" sz="2400" dirty="0" smtClean="0"/>
              <a:t> </a:t>
            </a:r>
            <a:r>
              <a:rPr lang="de-DE" sz="2400" dirty="0" err="1" smtClean="0"/>
              <a:t>routes</a:t>
            </a:r>
            <a:r>
              <a:rPr lang="de-DE" sz="2400" dirty="0" smtClean="0"/>
              <a:t> </a:t>
            </a:r>
            <a:r>
              <a:rPr lang="de-DE" sz="2400" dirty="0" err="1" smtClean="0"/>
              <a:t>toward</a:t>
            </a:r>
            <a:r>
              <a:rPr lang="de-DE" sz="2400" dirty="0" smtClean="0"/>
              <a:t> Open Access</a:t>
            </a:r>
          </a:p>
          <a:p>
            <a:pPr lvl="1"/>
            <a:r>
              <a:rPr lang="de-DE" sz="2400" dirty="0" smtClean="0">
                <a:solidFill>
                  <a:srgbClr val="ED7C00"/>
                </a:solidFill>
              </a:rPr>
              <a:t>Self-archiving (green open access): </a:t>
            </a:r>
            <a:r>
              <a:rPr lang="de-DE" sz="2400" dirty="0" smtClean="0"/>
              <a:t>the published article or the final peer reviewed manuscript is uploaded in an online repository</a:t>
            </a:r>
            <a:r>
              <a:rPr lang="de-DE" sz="2400" dirty="0"/>
              <a:t> </a:t>
            </a:r>
            <a:r>
              <a:rPr lang="de-DE" sz="2400" dirty="0" smtClean="0"/>
              <a:t>– access is often delayed (embargo period)</a:t>
            </a:r>
          </a:p>
          <a:p>
            <a:pPr lvl="1"/>
            <a:r>
              <a:rPr lang="de-DE" sz="2400" dirty="0" smtClean="0">
                <a:solidFill>
                  <a:srgbClr val="ED7C00"/>
                </a:solidFill>
              </a:rPr>
              <a:t>Open access publishing (gold open access): </a:t>
            </a:r>
            <a:r>
              <a:rPr lang="de-DE" sz="2400" dirty="0" smtClean="0"/>
              <a:t>the article is immediately in open access mode, through the publisher. The associated costs (Article Processing Charges) are covered by the author/institution/funder.</a:t>
            </a:r>
          </a:p>
          <a:p>
            <a:endParaRPr lang="de-DE" sz="2400" dirty="0" smtClean="0"/>
          </a:p>
          <a:p>
            <a:r>
              <a:rPr lang="de-DE" sz="2400" b="1" dirty="0" smtClean="0"/>
              <a:t>The </a:t>
            </a:r>
            <a:r>
              <a:rPr lang="de-DE" sz="2400" b="1" dirty="0" smtClean="0">
                <a:solidFill>
                  <a:srgbClr val="ED7C00"/>
                </a:solidFill>
              </a:rPr>
              <a:t>article must always be deposited in a repository</a:t>
            </a:r>
            <a:r>
              <a:rPr lang="de-DE" sz="2400" b="1" dirty="0" smtClean="0"/>
              <a:t>, even if the gold route has been chosen.</a:t>
            </a:r>
          </a:p>
          <a:p>
            <a:pPr marL="0" indent="0">
              <a:buNone/>
            </a:pPr>
            <a:endParaRPr lang="de-DE" dirty="0" smtClean="0"/>
          </a:p>
        </p:txBody>
      </p:sp>
    </p:spTree>
    <p:extLst>
      <p:ext uri="{BB962C8B-B14F-4D97-AF65-F5344CB8AC3E}">
        <p14:creationId xmlns:p14="http://schemas.microsoft.com/office/powerpoint/2010/main" val="3113023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What to deposit?</a:t>
            </a:r>
            <a:endParaRPr lang="de-DE" dirty="0"/>
          </a:p>
        </p:txBody>
      </p:sp>
      <p:sp>
        <p:nvSpPr>
          <p:cNvPr id="3" name="Inhaltsplatzhalter 2"/>
          <p:cNvSpPr>
            <a:spLocks noGrp="1"/>
          </p:cNvSpPr>
          <p:nvPr>
            <p:ph idx="1"/>
          </p:nvPr>
        </p:nvSpPr>
        <p:spPr>
          <a:xfrm>
            <a:off x="467544" y="1484784"/>
            <a:ext cx="8075240" cy="5001419"/>
          </a:xfrm>
        </p:spPr>
        <p:txBody>
          <a:bodyPr>
            <a:normAutofit/>
          </a:bodyPr>
          <a:lstStyle/>
          <a:p>
            <a:r>
              <a:rPr lang="de-DE" sz="2400" dirty="0" smtClean="0"/>
              <a:t>The </a:t>
            </a:r>
            <a:r>
              <a:rPr lang="de-DE" sz="2400" dirty="0" smtClean="0">
                <a:solidFill>
                  <a:srgbClr val="ED7C00"/>
                </a:solidFill>
              </a:rPr>
              <a:t>final peer-</a:t>
            </a:r>
            <a:r>
              <a:rPr lang="de-DE" sz="2400" dirty="0" err="1" smtClean="0">
                <a:solidFill>
                  <a:srgbClr val="ED7C00"/>
                </a:solidFill>
              </a:rPr>
              <a:t>reviewed</a:t>
            </a:r>
            <a:r>
              <a:rPr lang="de-DE" sz="2400" dirty="0" smtClean="0">
                <a:solidFill>
                  <a:srgbClr val="ED7C00"/>
                </a:solidFill>
              </a:rPr>
              <a:t> </a:t>
            </a:r>
            <a:r>
              <a:rPr lang="de-DE" sz="2400" dirty="0" err="1" smtClean="0">
                <a:solidFill>
                  <a:srgbClr val="ED7C00"/>
                </a:solidFill>
              </a:rPr>
              <a:t>manuscript</a:t>
            </a:r>
            <a:r>
              <a:rPr lang="de-DE" sz="2400" dirty="0" smtClean="0"/>
              <a:t>, </a:t>
            </a:r>
            <a:r>
              <a:rPr lang="de-DE" sz="2400" dirty="0" err="1" smtClean="0"/>
              <a:t>accepted</a:t>
            </a:r>
            <a:r>
              <a:rPr lang="de-DE" sz="2400" dirty="0" smtClean="0"/>
              <a:t> </a:t>
            </a:r>
            <a:r>
              <a:rPr lang="de-DE" sz="2400" dirty="0" err="1" smtClean="0"/>
              <a:t>for</a:t>
            </a:r>
            <a:r>
              <a:rPr lang="de-DE" sz="2400" dirty="0" smtClean="0"/>
              <a:t> </a:t>
            </a:r>
            <a:r>
              <a:rPr lang="de-DE" sz="2400" dirty="0" err="1" smtClean="0"/>
              <a:t>publication</a:t>
            </a:r>
            <a:r>
              <a:rPr lang="de-DE" sz="2400" dirty="0" smtClean="0"/>
              <a:t>, </a:t>
            </a:r>
            <a:r>
              <a:rPr lang="de-DE" sz="2400" dirty="0" err="1" smtClean="0"/>
              <a:t>including</a:t>
            </a:r>
            <a:r>
              <a:rPr lang="de-DE" sz="2400" dirty="0" smtClean="0"/>
              <a:t> all </a:t>
            </a:r>
            <a:r>
              <a:rPr lang="de-DE" sz="2400" dirty="0" err="1" smtClean="0"/>
              <a:t>modifications</a:t>
            </a:r>
            <a:r>
              <a:rPr lang="de-DE" sz="2400" dirty="0" smtClean="0"/>
              <a:t> </a:t>
            </a:r>
            <a:r>
              <a:rPr lang="de-DE" sz="2400" dirty="0" err="1" smtClean="0"/>
              <a:t>from</a:t>
            </a:r>
            <a:r>
              <a:rPr lang="de-DE" sz="2400" dirty="0" smtClean="0"/>
              <a:t> </a:t>
            </a:r>
            <a:r>
              <a:rPr lang="de-DE" sz="2400" dirty="0" err="1" smtClean="0"/>
              <a:t>the</a:t>
            </a:r>
            <a:r>
              <a:rPr lang="de-DE" sz="2400" dirty="0" smtClean="0"/>
              <a:t> peer-review </a:t>
            </a:r>
            <a:r>
              <a:rPr lang="de-DE" sz="2400" dirty="0" err="1" smtClean="0"/>
              <a:t>process</a:t>
            </a:r>
            <a:endParaRPr lang="de-DE" sz="2400" dirty="0" smtClean="0"/>
          </a:p>
          <a:p>
            <a:pPr marL="0" indent="0">
              <a:buNone/>
            </a:pPr>
            <a:r>
              <a:rPr lang="de-DE" sz="2400" dirty="0" smtClean="0"/>
              <a:t>OR</a:t>
            </a:r>
          </a:p>
          <a:p>
            <a:r>
              <a:rPr lang="de-DE" sz="2400" dirty="0" smtClean="0"/>
              <a:t>A </a:t>
            </a:r>
            <a:r>
              <a:rPr lang="de-DE" sz="2400" dirty="0" err="1" smtClean="0"/>
              <a:t>machine-readable</a:t>
            </a:r>
            <a:r>
              <a:rPr lang="de-DE" sz="2400" dirty="0" smtClean="0"/>
              <a:t> </a:t>
            </a:r>
            <a:r>
              <a:rPr lang="de-DE" sz="2400" dirty="0" err="1" smtClean="0"/>
              <a:t>copy</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solidFill>
                  <a:srgbClr val="ED7C00"/>
                </a:solidFill>
              </a:rPr>
              <a:t>published</a:t>
            </a:r>
            <a:r>
              <a:rPr lang="de-DE" sz="2400" dirty="0" smtClean="0">
                <a:solidFill>
                  <a:srgbClr val="ED7C00"/>
                </a:solidFill>
              </a:rPr>
              <a:t> </a:t>
            </a:r>
            <a:r>
              <a:rPr lang="de-DE" sz="2400" dirty="0" err="1" smtClean="0">
                <a:solidFill>
                  <a:srgbClr val="ED7C00"/>
                </a:solidFill>
              </a:rPr>
              <a:t>version</a:t>
            </a:r>
            <a:r>
              <a:rPr lang="de-DE" sz="2400" dirty="0" smtClean="0">
                <a:solidFill>
                  <a:srgbClr val="ED7C00"/>
                </a:solidFill>
              </a:rPr>
              <a:t> </a:t>
            </a:r>
            <a:r>
              <a:rPr lang="de-DE" sz="2400" dirty="0" smtClean="0"/>
              <a:t>(</a:t>
            </a:r>
            <a:r>
              <a:rPr lang="de-DE" sz="2400" dirty="0" err="1" smtClean="0"/>
              <a:t>usually</a:t>
            </a:r>
            <a:r>
              <a:rPr lang="de-DE" sz="2400" dirty="0" smtClean="0"/>
              <a:t> a PDF </a:t>
            </a:r>
            <a:r>
              <a:rPr lang="de-DE" sz="2400" dirty="0" err="1" smtClean="0"/>
              <a:t>document</a:t>
            </a:r>
            <a:r>
              <a:rPr lang="de-DE" sz="2400" dirty="0" smtClean="0"/>
              <a:t>)</a:t>
            </a:r>
          </a:p>
          <a:p>
            <a:endParaRPr lang="de-DE" sz="2400" dirty="0"/>
          </a:p>
          <a:p>
            <a:pPr marL="0" indent="0">
              <a:buNone/>
            </a:pPr>
            <a:r>
              <a:rPr lang="de-DE" sz="2400" dirty="0" smtClean="0"/>
              <a:t>In </a:t>
            </a:r>
            <a:r>
              <a:rPr lang="de-DE" sz="2400" dirty="0" err="1" smtClean="0"/>
              <a:t>principle</a:t>
            </a:r>
            <a:r>
              <a:rPr lang="de-DE" sz="2400" dirty="0" smtClean="0"/>
              <a:t> </a:t>
            </a:r>
            <a:r>
              <a:rPr lang="de-DE" sz="2400" dirty="0" err="1" smtClean="0"/>
              <a:t>this</a:t>
            </a:r>
            <a:r>
              <a:rPr lang="de-DE" sz="2400" dirty="0" smtClean="0"/>
              <a:t> </a:t>
            </a:r>
            <a:r>
              <a:rPr lang="de-DE" sz="2400" dirty="0" err="1" smtClean="0"/>
              <a:t>applies</a:t>
            </a:r>
            <a:r>
              <a:rPr lang="de-DE" sz="2400" dirty="0" smtClean="0"/>
              <a:t> </a:t>
            </a:r>
            <a:r>
              <a:rPr lang="de-DE" sz="2400" dirty="0" err="1" smtClean="0"/>
              <a:t>to</a:t>
            </a:r>
            <a:r>
              <a:rPr lang="de-DE" sz="2400" dirty="0" smtClean="0"/>
              <a:t> all </a:t>
            </a:r>
            <a:r>
              <a:rPr lang="de-DE" sz="2400" dirty="0" err="1" smtClean="0"/>
              <a:t>kinds</a:t>
            </a:r>
            <a:r>
              <a:rPr lang="de-DE" sz="2400" dirty="0" smtClean="0"/>
              <a:t> </a:t>
            </a:r>
            <a:r>
              <a:rPr lang="de-DE" sz="2400" dirty="0" err="1" smtClean="0"/>
              <a:t>of</a:t>
            </a:r>
            <a:r>
              <a:rPr lang="de-DE" sz="2400" dirty="0" smtClean="0"/>
              <a:t> </a:t>
            </a:r>
            <a:r>
              <a:rPr lang="de-DE" sz="2400" dirty="0" err="1" smtClean="0"/>
              <a:t>publications</a:t>
            </a:r>
            <a:r>
              <a:rPr lang="de-DE" sz="2400" dirty="0" smtClean="0"/>
              <a:t>, but </a:t>
            </a:r>
            <a:r>
              <a:rPr lang="de-DE" sz="2400" dirty="0" err="1" smtClean="0"/>
              <a:t>emphasis</a:t>
            </a:r>
            <a:r>
              <a:rPr lang="de-DE" sz="2400" dirty="0" smtClean="0"/>
              <a:t> </a:t>
            </a:r>
            <a:r>
              <a:rPr lang="de-DE" sz="2400" dirty="0" err="1" smtClean="0"/>
              <a:t>is</a:t>
            </a:r>
            <a:r>
              <a:rPr lang="de-DE" sz="2400" dirty="0" smtClean="0"/>
              <a:t> on peer-</a:t>
            </a:r>
            <a:r>
              <a:rPr lang="de-DE" sz="2400" dirty="0" err="1" smtClean="0"/>
              <a:t>reviewed</a:t>
            </a:r>
            <a:r>
              <a:rPr lang="de-DE" sz="2400" dirty="0" smtClean="0"/>
              <a:t> </a:t>
            </a:r>
            <a:r>
              <a:rPr lang="de-DE" sz="2400" dirty="0" err="1" smtClean="0"/>
              <a:t>journal</a:t>
            </a:r>
            <a:r>
              <a:rPr lang="de-DE" sz="2400" dirty="0" smtClean="0"/>
              <a:t> </a:t>
            </a:r>
            <a:r>
              <a:rPr lang="de-DE" sz="2400" dirty="0" err="1" smtClean="0"/>
              <a:t>articles</a:t>
            </a:r>
            <a:r>
              <a:rPr lang="de-DE" sz="2400" dirty="0" smtClean="0"/>
              <a:t>. </a:t>
            </a:r>
            <a:endParaRPr lang="de-DE" sz="2400" dirty="0"/>
          </a:p>
        </p:txBody>
      </p:sp>
    </p:spTree>
    <p:extLst>
      <p:ext uri="{BB962C8B-B14F-4D97-AF65-F5344CB8AC3E}">
        <p14:creationId xmlns:p14="http://schemas.microsoft.com/office/powerpoint/2010/main" val="3897139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Where to deposit?</a:t>
            </a:r>
            <a:endParaRPr lang="de-DE" dirty="0"/>
          </a:p>
        </p:txBody>
      </p:sp>
      <p:sp>
        <p:nvSpPr>
          <p:cNvPr id="3" name="Inhaltsplatzhalter 2"/>
          <p:cNvSpPr>
            <a:spLocks noGrp="1"/>
          </p:cNvSpPr>
          <p:nvPr>
            <p:ph idx="1"/>
          </p:nvPr>
        </p:nvSpPr>
        <p:spPr>
          <a:xfrm>
            <a:off x="539552" y="1412776"/>
            <a:ext cx="8075240" cy="5256584"/>
          </a:xfrm>
        </p:spPr>
        <p:txBody>
          <a:bodyPr>
            <a:normAutofit/>
          </a:bodyPr>
          <a:lstStyle/>
          <a:p>
            <a:pPr marL="457200" indent="-457200">
              <a:buFont typeface="Arial" panose="020B0604020202020204" pitchFamily="34" charset="0"/>
              <a:buChar char="•"/>
            </a:pPr>
            <a:r>
              <a:rPr lang="de-DE" sz="2400" dirty="0" smtClean="0"/>
              <a:t>Institutional repository </a:t>
            </a:r>
          </a:p>
          <a:p>
            <a:pPr marL="457200" indent="-457200">
              <a:buFont typeface="Arial" panose="020B0604020202020204" pitchFamily="34" charset="0"/>
              <a:buChar char="•"/>
            </a:pPr>
            <a:r>
              <a:rPr lang="de-DE" sz="2400" dirty="0" smtClean="0"/>
              <a:t>Disciplinary repository (arXiv, Europe PubMed Central, etc.)</a:t>
            </a:r>
          </a:p>
          <a:p>
            <a:pPr marL="457200" indent="-457200">
              <a:buFont typeface="Arial" panose="020B0604020202020204" pitchFamily="34" charset="0"/>
              <a:buChar char="•"/>
            </a:pPr>
            <a:r>
              <a:rPr lang="de-DE" sz="2400" dirty="0" smtClean="0"/>
              <a:t>Zenodo (</a:t>
            </a:r>
            <a:r>
              <a:rPr lang="de-DE" sz="2400" dirty="0" smtClean="0">
                <a:hlinkClick r:id="rId2"/>
              </a:rPr>
              <a:t>www.zenodo.org</a:t>
            </a:r>
            <a:r>
              <a:rPr lang="de-DE" sz="2400" dirty="0" smtClean="0"/>
              <a:t>) if none of the above is available – a EC co-funded, multidisciplinary repository, for publications &amp; data </a:t>
            </a:r>
          </a:p>
          <a:p>
            <a:pPr marL="0" indent="0">
              <a:buNone/>
            </a:pPr>
            <a:endParaRPr lang="de-DE" sz="2400" dirty="0" smtClean="0"/>
          </a:p>
          <a:p>
            <a:r>
              <a:rPr lang="de-DE" sz="2400" dirty="0" smtClean="0"/>
              <a:t>You can find repositories via registries: </a:t>
            </a:r>
            <a:r>
              <a:rPr lang="de-DE" sz="2400" dirty="0"/>
              <a:t>ROAR </a:t>
            </a:r>
            <a:r>
              <a:rPr lang="de-DE" sz="2400" dirty="0">
                <a:hlinkClick r:id="rId3"/>
              </a:rPr>
              <a:t>http://</a:t>
            </a:r>
            <a:r>
              <a:rPr lang="de-DE" sz="2400" dirty="0" smtClean="0">
                <a:hlinkClick r:id="rId3"/>
              </a:rPr>
              <a:t>roar.eprints.org</a:t>
            </a:r>
            <a:r>
              <a:rPr lang="de-DE" sz="2400" dirty="0" smtClean="0"/>
              <a:t> or OpenDOAR</a:t>
            </a:r>
            <a:r>
              <a:rPr lang="de-DE" sz="2400" dirty="0"/>
              <a:t> </a:t>
            </a:r>
            <a:r>
              <a:rPr lang="de-DE" sz="2400" dirty="0">
                <a:hlinkClick r:id="rId4"/>
              </a:rPr>
              <a:t>http://</a:t>
            </a:r>
            <a:r>
              <a:rPr lang="de-DE" sz="2400" dirty="0" smtClean="0">
                <a:hlinkClick r:id="rId4"/>
              </a:rPr>
              <a:t>www.opendoar.org</a:t>
            </a:r>
            <a:r>
              <a:rPr lang="de-DE" sz="2400" dirty="0" smtClean="0"/>
              <a:t> </a:t>
            </a:r>
          </a:p>
          <a:p>
            <a:endParaRPr lang="de-DE" sz="2400" dirty="0" smtClean="0"/>
          </a:p>
          <a:p>
            <a:r>
              <a:rPr lang="de-DE" sz="2400" b="1" dirty="0" smtClean="0"/>
              <a:t>A list of publications on the project website is not sufficient. </a:t>
            </a:r>
            <a:endParaRPr lang="de-DE" sz="2400" b="1" dirty="0"/>
          </a:p>
        </p:txBody>
      </p:sp>
    </p:spTree>
    <p:extLst>
      <p:ext uri="{BB962C8B-B14F-4D97-AF65-F5344CB8AC3E}">
        <p14:creationId xmlns:p14="http://schemas.microsoft.com/office/powerpoint/2010/main" val="2753161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When</a:t>
            </a:r>
            <a:r>
              <a:rPr lang="de-DE" dirty="0" smtClean="0"/>
              <a:t> </a:t>
            </a:r>
            <a:r>
              <a:rPr lang="de-DE" dirty="0" err="1" smtClean="0"/>
              <a:t>to</a:t>
            </a:r>
            <a:r>
              <a:rPr lang="de-DE" dirty="0" smtClean="0"/>
              <a:t> </a:t>
            </a:r>
            <a:r>
              <a:rPr lang="de-DE" dirty="0" err="1" smtClean="0"/>
              <a:t>deposit</a:t>
            </a:r>
            <a:endParaRPr lang="de-DE" dirty="0"/>
          </a:p>
        </p:txBody>
      </p:sp>
      <p:sp>
        <p:nvSpPr>
          <p:cNvPr id="3" name="Inhaltsplatzhalter 2"/>
          <p:cNvSpPr>
            <a:spLocks noGrp="1"/>
          </p:cNvSpPr>
          <p:nvPr>
            <p:ph idx="1"/>
          </p:nvPr>
        </p:nvSpPr>
        <p:spPr>
          <a:xfrm>
            <a:off x="474398" y="1451917"/>
            <a:ext cx="8075240" cy="5001419"/>
          </a:xfrm>
        </p:spPr>
        <p:txBody>
          <a:bodyPr>
            <a:normAutofit/>
          </a:bodyPr>
          <a:lstStyle/>
          <a:p>
            <a:r>
              <a:rPr lang="de-DE" sz="2400" dirty="0" err="1" smtClean="0"/>
              <a:t>Each</a:t>
            </a:r>
            <a:r>
              <a:rPr lang="de-DE" sz="2400" dirty="0" smtClean="0"/>
              <a:t> </a:t>
            </a:r>
            <a:r>
              <a:rPr lang="de-DE" sz="2400" dirty="0" err="1" smtClean="0"/>
              <a:t>beneficiary</a:t>
            </a:r>
            <a:r>
              <a:rPr lang="de-DE" sz="2400" dirty="0" smtClean="0"/>
              <a:t> must </a:t>
            </a:r>
            <a:r>
              <a:rPr lang="de-DE" sz="2400" dirty="0" err="1" smtClean="0"/>
              <a:t>deposit</a:t>
            </a:r>
            <a:r>
              <a:rPr lang="de-DE" sz="2400" dirty="0" smtClean="0"/>
              <a:t> </a:t>
            </a:r>
            <a:r>
              <a:rPr lang="de-DE" sz="2400" dirty="0" err="1" smtClean="0"/>
              <a:t>as</a:t>
            </a:r>
            <a:r>
              <a:rPr lang="de-DE" sz="2400" dirty="0" smtClean="0"/>
              <a:t> </a:t>
            </a:r>
            <a:r>
              <a:rPr lang="de-DE" sz="2400" dirty="0" err="1" smtClean="0"/>
              <a:t>soon</a:t>
            </a:r>
            <a:r>
              <a:rPr lang="de-DE" sz="2400" dirty="0" smtClean="0"/>
              <a:t> </a:t>
            </a:r>
            <a:r>
              <a:rPr lang="de-DE" sz="2400" dirty="0" err="1" smtClean="0"/>
              <a:t>as</a:t>
            </a:r>
            <a:r>
              <a:rPr lang="de-DE" sz="2400" dirty="0" smtClean="0"/>
              <a:t> </a:t>
            </a:r>
            <a:br>
              <a:rPr lang="de-DE" sz="2400" dirty="0" smtClean="0"/>
            </a:br>
            <a:r>
              <a:rPr lang="de-DE" sz="2400" dirty="0" err="1" smtClean="0"/>
              <a:t>possible</a:t>
            </a:r>
            <a:r>
              <a:rPr lang="de-DE" sz="2400" dirty="0" smtClean="0"/>
              <a:t> </a:t>
            </a:r>
            <a:r>
              <a:rPr lang="de-DE" sz="2400" dirty="0" err="1" smtClean="0"/>
              <a:t>and</a:t>
            </a:r>
            <a:r>
              <a:rPr lang="de-DE" sz="2400" dirty="0" smtClean="0"/>
              <a:t> at </a:t>
            </a:r>
            <a:r>
              <a:rPr lang="de-DE" sz="2400" dirty="0" err="1" smtClean="0"/>
              <a:t>the</a:t>
            </a:r>
            <a:r>
              <a:rPr lang="de-DE" sz="2400" dirty="0" smtClean="0"/>
              <a:t> </a:t>
            </a:r>
            <a:r>
              <a:rPr lang="de-DE" sz="2400" dirty="0" err="1" smtClean="0"/>
              <a:t>latest</a:t>
            </a:r>
            <a:r>
              <a:rPr lang="de-DE" sz="2400" dirty="0" smtClean="0"/>
              <a:t> on </a:t>
            </a:r>
            <a:r>
              <a:rPr lang="de-DE" sz="2400" dirty="0" err="1" smtClean="0"/>
              <a:t>publication</a:t>
            </a:r>
            <a:r>
              <a:rPr lang="de-DE" sz="2400" dirty="0" smtClean="0"/>
              <a:t>.</a:t>
            </a:r>
          </a:p>
          <a:p>
            <a:r>
              <a:rPr lang="de-DE" sz="2400" dirty="0" smtClean="0"/>
              <a:t>Open </a:t>
            </a:r>
            <a:r>
              <a:rPr lang="de-DE" sz="2400" dirty="0" err="1" smtClean="0"/>
              <a:t>access</a:t>
            </a:r>
            <a:r>
              <a:rPr lang="de-DE" sz="2400" dirty="0" smtClean="0"/>
              <a:t> must </a:t>
            </a:r>
            <a:r>
              <a:rPr lang="de-DE" sz="2400" dirty="0" err="1" smtClean="0"/>
              <a:t>be</a:t>
            </a:r>
            <a:r>
              <a:rPr lang="de-DE" sz="2400" dirty="0" smtClean="0"/>
              <a:t> </a:t>
            </a:r>
            <a:r>
              <a:rPr lang="de-DE" sz="2400" dirty="0" err="1" smtClean="0"/>
              <a:t>ensured</a:t>
            </a:r>
            <a:r>
              <a:rPr lang="de-DE" sz="2400" dirty="0" smtClean="0"/>
              <a:t> </a:t>
            </a:r>
            <a:r>
              <a:rPr lang="de-DE" sz="2400" dirty="0" err="1" smtClean="0"/>
              <a:t>immediately</a:t>
            </a:r>
            <a:r>
              <a:rPr lang="de-DE" sz="2400" dirty="0" smtClean="0"/>
              <a:t> </a:t>
            </a:r>
            <a:r>
              <a:rPr lang="de-DE" sz="2400" dirty="0" err="1" smtClean="0"/>
              <a:t>or</a:t>
            </a:r>
            <a:r>
              <a:rPr lang="de-DE" sz="2400" dirty="0" smtClean="0"/>
              <a:t> after an </a:t>
            </a:r>
            <a:r>
              <a:rPr lang="de-DE" sz="2400" dirty="0" err="1" smtClean="0"/>
              <a:t>embargo</a:t>
            </a:r>
            <a:r>
              <a:rPr lang="de-DE" sz="2400" dirty="0" smtClean="0"/>
              <a:t> </a:t>
            </a:r>
            <a:r>
              <a:rPr lang="de-DE" sz="2400" dirty="0" err="1" smtClean="0"/>
              <a:t>period</a:t>
            </a:r>
            <a:r>
              <a:rPr lang="de-DE" sz="2400" dirty="0" smtClean="0"/>
              <a:t>:</a:t>
            </a:r>
          </a:p>
          <a:p>
            <a:pPr lvl="1"/>
            <a:r>
              <a:rPr lang="de-DE" sz="2400" dirty="0" smtClean="0"/>
              <a:t>GREEN </a:t>
            </a:r>
            <a:r>
              <a:rPr lang="de-DE" sz="2400" dirty="0"/>
              <a:t>–</a:t>
            </a:r>
            <a:r>
              <a:rPr lang="de-DE" sz="2400" dirty="0" smtClean="0"/>
              <a:t> 6-12 </a:t>
            </a:r>
            <a:r>
              <a:rPr lang="de-DE" sz="2400" dirty="0" err="1" smtClean="0"/>
              <a:t>months</a:t>
            </a:r>
            <a:r>
              <a:rPr lang="de-DE" sz="2400" dirty="0" smtClean="0"/>
              <a:t> </a:t>
            </a:r>
            <a:r>
              <a:rPr lang="de-DE" sz="2400" dirty="0" err="1" smtClean="0"/>
              <a:t>depending</a:t>
            </a:r>
            <a:r>
              <a:rPr lang="de-DE" sz="2400" dirty="0" smtClean="0"/>
              <a:t> on </a:t>
            </a:r>
            <a:r>
              <a:rPr lang="de-DE" sz="2400" dirty="0" err="1" smtClean="0"/>
              <a:t>the</a:t>
            </a:r>
            <a:r>
              <a:rPr lang="de-DE" sz="2400" dirty="0" smtClean="0"/>
              <a:t> </a:t>
            </a:r>
            <a:r>
              <a:rPr lang="de-DE" sz="2400" dirty="0" err="1" smtClean="0"/>
              <a:t>research</a:t>
            </a:r>
            <a:r>
              <a:rPr lang="de-DE" sz="2400" dirty="0" smtClean="0"/>
              <a:t> </a:t>
            </a:r>
            <a:r>
              <a:rPr lang="de-DE" sz="2400" dirty="0" err="1" smtClean="0"/>
              <a:t>area</a:t>
            </a:r>
            <a:r>
              <a:rPr lang="de-DE" sz="2400" dirty="0" smtClean="0"/>
              <a:t> </a:t>
            </a:r>
            <a:r>
              <a:rPr lang="de-DE" sz="2400" dirty="0" err="1" smtClean="0"/>
              <a:t>and</a:t>
            </a:r>
            <a:r>
              <a:rPr lang="de-DE" sz="2400" dirty="0" smtClean="0"/>
              <a:t> </a:t>
            </a:r>
            <a:r>
              <a:rPr lang="de-DE" sz="2400" dirty="0" err="1" smtClean="0"/>
              <a:t>the</a:t>
            </a:r>
            <a:r>
              <a:rPr lang="de-DE" sz="2400" dirty="0" smtClean="0"/>
              <a:t> </a:t>
            </a:r>
            <a:r>
              <a:rPr lang="de-DE" sz="2400" dirty="0" err="1" smtClean="0"/>
              <a:t>choice</a:t>
            </a:r>
            <a:r>
              <a:rPr lang="de-DE" sz="2400" dirty="0" smtClean="0"/>
              <a:t> </a:t>
            </a:r>
            <a:r>
              <a:rPr lang="de-DE" sz="2400" dirty="0" err="1" smtClean="0"/>
              <a:t>of</a:t>
            </a:r>
            <a:r>
              <a:rPr lang="de-DE" sz="2400" dirty="0" smtClean="0"/>
              <a:t> </a:t>
            </a:r>
            <a:r>
              <a:rPr lang="de-DE" sz="2400" dirty="0" err="1" smtClean="0"/>
              <a:t>journal</a:t>
            </a:r>
            <a:endParaRPr lang="de-DE" sz="2400" dirty="0" smtClean="0"/>
          </a:p>
          <a:p>
            <a:pPr lvl="1"/>
            <a:r>
              <a:rPr lang="de-DE" sz="2400" dirty="0" smtClean="0"/>
              <a:t>GOLD – </a:t>
            </a:r>
            <a:r>
              <a:rPr lang="de-DE" sz="2400" dirty="0" err="1" smtClean="0"/>
              <a:t>immediately</a:t>
            </a:r>
            <a:r>
              <a:rPr lang="de-DE" sz="2400" dirty="0" smtClean="0"/>
              <a:t> </a:t>
            </a:r>
          </a:p>
          <a:p>
            <a:pPr lvl="1"/>
            <a:endParaRPr lang="de-DE" sz="2400" dirty="0" smtClean="0"/>
          </a:p>
          <a:p>
            <a:pPr marL="0" indent="0">
              <a:buNone/>
            </a:pPr>
            <a:r>
              <a:rPr lang="de-DE" sz="2400" dirty="0" err="1" smtClean="0"/>
              <a:t>Some</a:t>
            </a:r>
            <a:r>
              <a:rPr lang="de-DE" sz="2400" dirty="0" smtClean="0"/>
              <a:t> </a:t>
            </a:r>
            <a:r>
              <a:rPr lang="de-DE" sz="2400" dirty="0" err="1" smtClean="0"/>
              <a:t>journals</a:t>
            </a:r>
            <a:r>
              <a:rPr lang="de-DE" sz="2400" dirty="0" smtClean="0"/>
              <a:t> </a:t>
            </a:r>
            <a:r>
              <a:rPr lang="de-DE" sz="2400" dirty="0" err="1" smtClean="0"/>
              <a:t>demand</a:t>
            </a:r>
            <a:r>
              <a:rPr lang="de-DE" sz="2400" dirty="0" smtClean="0"/>
              <a:t> </a:t>
            </a:r>
            <a:r>
              <a:rPr lang="de-DE" sz="2400" dirty="0" err="1" smtClean="0"/>
              <a:t>longer</a:t>
            </a:r>
            <a:r>
              <a:rPr lang="de-DE" sz="2400" dirty="0" smtClean="0"/>
              <a:t> </a:t>
            </a:r>
            <a:r>
              <a:rPr lang="de-DE" sz="2400" dirty="0" err="1" smtClean="0"/>
              <a:t>embargo</a:t>
            </a:r>
            <a:r>
              <a:rPr lang="de-DE" sz="2400" dirty="0" smtClean="0"/>
              <a:t> </a:t>
            </a:r>
            <a:r>
              <a:rPr lang="de-DE" sz="2400" dirty="0" err="1" smtClean="0"/>
              <a:t>periods</a:t>
            </a:r>
            <a:r>
              <a:rPr lang="de-DE" sz="2400" dirty="0"/>
              <a:t> </a:t>
            </a:r>
            <a:r>
              <a:rPr lang="de-DE" sz="2400" dirty="0" err="1" smtClean="0"/>
              <a:t>of</a:t>
            </a:r>
            <a:r>
              <a:rPr lang="de-DE" sz="2400" dirty="0" smtClean="0"/>
              <a:t> 6-36 </a:t>
            </a:r>
            <a:r>
              <a:rPr lang="de-DE" sz="2400" dirty="0" err="1" smtClean="0"/>
              <a:t>months</a:t>
            </a:r>
            <a:r>
              <a:rPr lang="de-DE" sz="2400" dirty="0" smtClean="0"/>
              <a:t> (</a:t>
            </a:r>
            <a:r>
              <a:rPr lang="de-DE" sz="2400" dirty="0" err="1" smtClean="0"/>
              <a:t>compare</a:t>
            </a:r>
            <a:r>
              <a:rPr lang="de-DE" sz="2400" dirty="0" smtClean="0"/>
              <a:t> SHERPA/</a:t>
            </a:r>
            <a:r>
              <a:rPr lang="de-DE" sz="2400" dirty="0" err="1" smtClean="0"/>
              <a:t>RoMEO</a:t>
            </a:r>
            <a:r>
              <a:rPr lang="de-DE" sz="2400" dirty="0" smtClean="0"/>
              <a:t> </a:t>
            </a:r>
            <a:r>
              <a:rPr lang="de-DE" sz="2400" dirty="0" err="1" smtClean="0"/>
              <a:t>database</a:t>
            </a:r>
            <a:r>
              <a:rPr lang="de-DE" sz="2400" dirty="0" smtClean="0"/>
              <a:t>). </a:t>
            </a:r>
            <a:endParaRPr lang="de-DE" sz="2400" dirty="0"/>
          </a:p>
          <a:p>
            <a:pPr lvl="1"/>
            <a:endParaRPr lang="de-DE" sz="2400" dirty="0"/>
          </a:p>
        </p:txBody>
      </p:sp>
      <p:grpSp>
        <p:nvGrpSpPr>
          <p:cNvPr id="4" name="Gruppieren 7"/>
          <p:cNvGrpSpPr/>
          <p:nvPr/>
        </p:nvGrpSpPr>
        <p:grpSpPr>
          <a:xfrm>
            <a:off x="6777988" y="239247"/>
            <a:ext cx="1771650" cy="1711253"/>
            <a:chOff x="6777988" y="239247"/>
            <a:chExt cx="1771650" cy="1711253"/>
          </a:xfrm>
        </p:grpSpPr>
        <p:sp>
          <p:nvSpPr>
            <p:cNvPr id="6" name="Ellipse 5"/>
            <p:cNvSpPr/>
            <p:nvPr/>
          </p:nvSpPr>
          <p:spPr>
            <a:xfrm>
              <a:off x="6777988" y="239247"/>
              <a:ext cx="1771650" cy="1711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oben 4"/>
            <p:cNvSpPr/>
            <p:nvPr/>
          </p:nvSpPr>
          <p:spPr>
            <a:xfrm>
              <a:off x="6777988" y="409004"/>
              <a:ext cx="1771650" cy="134887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latin typeface="Trebuchet MS" panose="020B0603020202020204" pitchFamily="34" charset="0"/>
                  <a:cs typeface="Traditional Arabic" panose="02020603050405020304" pitchFamily="18" charset="-78"/>
                </a:rPr>
                <a:t>OPEN </a:t>
              </a:r>
              <a:br>
                <a:rPr lang="de-DE" sz="1600" b="1" dirty="0" smtClean="0">
                  <a:latin typeface="Trebuchet MS" panose="020B0603020202020204" pitchFamily="34" charset="0"/>
                  <a:cs typeface="Traditional Arabic" panose="02020603050405020304" pitchFamily="18" charset="-78"/>
                </a:rPr>
              </a:br>
              <a:r>
                <a:rPr lang="de-DE" sz="1600" b="1" dirty="0" smtClean="0">
                  <a:latin typeface="Trebuchet MS" panose="020B0603020202020204" pitchFamily="34" charset="0"/>
                  <a:cs typeface="Traditional Arabic" panose="02020603050405020304" pitchFamily="18" charset="-78"/>
                </a:rPr>
                <a:t>ACCESS</a:t>
              </a:r>
              <a:endParaRPr lang="de-DE" sz="1600" b="1" dirty="0">
                <a:latin typeface="Trebuchet MS" panose="020B0603020202020204" pitchFamily="34" charset="0"/>
                <a:cs typeface="Traditional Arabic" panose="02020603050405020304" pitchFamily="18" charset="-78"/>
              </a:endParaRPr>
            </a:p>
          </p:txBody>
        </p:sp>
      </p:grpSp>
    </p:spTree>
    <p:extLst>
      <p:ext uri="{BB962C8B-B14F-4D97-AF65-F5344CB8AC3E}">
        <p14:creationId xmlns:p14="http://schemas.microsoft.com/office/powerpoint/2010/main" val="2959196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normAutofit/>
          </a:bodyPr>
          <a:lstStyle/>
          <a:p>
            <a:pPr algn="ctr"/>
            <a:r>
              <a:rPr lang="en-GB" sz="2000" dirty="0" smtClean="0"/>
              <a:t>What is required and how to comply?</a:t>
            </a:r>
            <a:endParaRPr lang="en-GB" sz="2000" dirty="0"/>
          </a:p>
        </p:txBody>
      </p:sp>
      <p:sp>
        <p:nvSpPr>
          <p:cNvPr id="4" name="Title 3"/>
          <p:cNvSpPr>
            <a:spLocks noGrp="1"/>
          </p:cNvSpPr>
          <p:nvPr>
            <p:ph type="title"/>
          </p:nvPr>
        </p:nvSpPr>
        <p:spPr/>
        <p:txBody>
          <a:bodyPr/>
          <a:lstStyle/>
          <a:p>
            <a:r>
              <a:rPr lang="en-GB" dirty="0" smtClean="0"/>
              <a:t>The Open Research Data Pilot</a:t>
            </a:r>
            <a:endParaRPr lang="en-GB"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4007" b="14007"/>
          <a:stretch>
            <a:fillRect/>
          </a:stretch>
        </p:blip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36625"/>
          </a:xfrm>
        </p:spPr>
        <p:txBody>
          <a:bodyPr/>
          <a:lstStyle/>
          <a:p>
            <a:r>
              <a:rPr lang="en-GB" dirty="0"/>
              <a:t>Open Research Data </a:t>
            </a:r>
            <a:r>
              <a:rPr lang="en-GB" dirty="0" smtClean="0"/>
              <a:t>(ORD) Pilot </a:t>
            </a:r>
            <a:endParaRPr lang="en-GB" dirty="0"/>
          </a:p>
        </p:txBody>
      </p:sp>
      <p:sp>
        <p:nvSpPr>
          <p:cNvPr id="3" name="Content Placeholder 2"/>
          <p:cNvSpPr>
            <a:spLocks noGrp="1"/>
          </p:cNvSpPr>
          <p:nvPr>
            <p:ph idx="1"/>
          </p:nvPr>
        </p:nvSpPr>
        <p:spPr>
          <a:xfrm>
            <a:off x="539552" y="1628800"/>
            <a:ext cx="8229600" cy="4752528"/>
          </a:xfrm>
        </p:spPr>
        <p:txBody>
          <a:bodyPr>
            <a:normAutofit fontScale="77500" lnSpcReduction="20000"/>
          </a:bodyPr>
          <a:lstStyle/>
          <a:p>
            <a:pPr algn="just">
              <a:buClrTx/>
            </a:pPr>
            <a:r>
              <a:rPr lang="en-GB" sz="3600" b="0" dirty="0" smtClean="0"/>
              <a:t>Pilot focuses on </a:t>
            </a:r>
            <a:r>
              <a:rPr lang="en-GB" sz="3600" b="1" dirty="0" smtClean="0"/>
              <a:t>research</a:t>
            </a:r>
            <a:r>
              <a:rPr lang="en-GB" sz="3600" b="0" dirty="0" smtClean="0"/>
              <a:t> data specifically</a:t>
            </a:r>
          </a:p>
          <a:p>
            <a:endParaRPr lang="en-GB" dirty="0"/>
          </a:p>
          <a:p>
            <a:pPr marL="274320" lvl="1" indent="0">
              <a:buNone/>
            </a:pPr>
            <a:r>
              <a:rPr lang="en-GB" i="1" dirty="0" smtClean="0"/>
              <a:t>‘Research </a:t>
            </a:r>
            <a:r>
              <a:rPr lang="en-GB" i="1" dirty="0"/>
              <a:t>data’ refers to information, in </a:t>
            </a:r>
            <a:r>
              <a:rPr lang="en-GB" i="1" dirty="0" smtClean="0"/>
              <a:t>particular facts or </a:t>
            </a:r>
            <a:r>
              <a:rPr lang="en-GB" i="1" dirty="0"/>
              <a:t>numbers, collected to be examined and </a:t>
            </a:r>
            <a:r>
              <a:rPr lang="en-GB" i="1" dirty="0" smtClean="0"/>
              <a:t>considered as </a:t>
            </a:r>
            <a:r>
              <a:rPr lang="en-GB" i="1" dirty="0"/>
              <a:t>a </a:t>
            </a:r>
            <a:r>
              <a:rPr lang="en-GB" i="1" dirty="0" smtClean="0"/>
              <a:t>basis </a:t>
            </a:r>
            <a:r>
              <a:rPr lang="en-GB" i="1" dirty="0"/>
              <a:t>for reasoning, discussion or </a:t>
            </a:r>
            <a:r>
              <a:rPr lang="en-GB" i="1" dirty="0" smtClean="0"/>
              <a:t>calculation.</a:t>
            </a:r>
          </a:p>
          <a:p>
            <a:pPr marL="274320" lvl="1" indent="0">
              <a:buNone/>
            </a:pPr>
            <a:endParaRPr lang="en-GB" i="1" dirty="0" smtClean="0"/>
          </a:p>
          <a:p>
            <a:pPr marL="274320" lvl="1" indent="0">
              <a:buNone/>
            </a:pPr>
            <a:r>
              <a:rPr lang="en-GB" i="1" dirty="0" smtClean="0"/>
              <a:t>In </a:t>
            </a:r>
            <a:r>
              <a:rPr lang="en-GB" i="1" dirty="0"/>
              <a:t>a research context, examples of data include </a:t>
            </a:r>
            <a:r>
              <a:rPr lang="en-GB" i="1" dirty="0" smtClean="0"/>
              <a:t>statistics</a:t>
            </a:r>
            <a:r>
              <a:rPr lang="en-GB" i="1" dirty="0"/>
              <a:t>, </a:t>
            </a:r>
            <a:r>
              <a:rPr lang="en-GB" i="1" dirty="0" smtClean="0"/>
              <a:t>results </a:t>
            </a:r>
            <a:r>
              <a:rPr lang="en-GB" i="1" dirty="0"/>
              <a:t>of experiments, measurements, observations </a:t>
            </a:r>
            <a:r>
              <a:rPr lang="en-GB" i="1" dirty="0" smtClean="0"/>
              <a:t>resulting </a:t>
            </a:r>
            <a:r>
              <a:rPr lang="en-GB" i="1" dirty="0"/>
              <a:t>from fieldwork, survey results, </a:t>
            </a:r>
            <a:r>
              <a:rPr lang="en-GB" i="1" dirty="0" smtClean="0"/>
              <a:t>interview recordings </a:t>
            </a:r>
            <a:r>
              <a:rPr lang="en-GB" i="1" dirty="0"/>
              <a:t>and images. The focus is on research </a:t>
            </a:r>
            <a:r>
              <a:rPr lang="en-GB" i="1" dirty="0" smtClean="0"/>
              <a:t>data </a:t>
            </a:r>
            <a:r>
              <a:rPr lang="en-GB" i="1" dirty="0"/>
              <a:t>that </a:t>
            </a:r>
            <a:r>
              <a:rPr lang="en-GB" i="1" dirty="0" smtClean="0"/>
              <a:t>is </a:t>
            </a:r>
            <a:r>
              <a:rPr lang="en-GB" i="1" dirty="0"/>
              <a:t>available in digital form</a:t>
            </a:r>
            <a:r>
              <a:rPr lang="en-GB" i="1" dirty="0" smtClean="0"/>
              <a:t>.</a:t>
            </a:r>
          </a:p>
          <a:p>
            <a:endParaRPr lang="en-GB" dirty="0"/>
          </a:p>
          <a:p>
            <a:pPr algn="r"/>
            <a:r>
              <a:rPr lang="en-GB" sz="2100" dirty="0"/>
              <a:t>Guidelines on Open Access to Scientific </a:t>
            </a:r>
            <a:r>
              <a:rPr lang="en-GB" sz="2100" dirty="0" smtClean="0"/>
              <a:t>Publications </a:t>
            </a:r>
            <a:r>
              <a:rPr lang="en-GB" sz="2100" dirty="0"/>
              <a:t>and Research Data in Horizon </a:t>
            </a:r>
            <a:r>
              <a:rPr lang="en-GB" sz="2100" dirty="0" smtClean="0"/>
              <a:t>2020           v.1.0, 11 December 2013</a:t>
            </a:r>
            <a:r>
              <a:rPr lang="en-GB" sz="2100" dirty="0"/>
              <a:t>, Footnote 5, p3</a:t>
            </a:r>
          </a:p>
          <a:p>
            <a:pPr marL="457200" indent="-457200" algn="just">
              <a:buClrTx/>
              <a:buFont typeface="Arial" panose="020B0604020202020204" pitchFamily="34" charset="0"/>
              <a:buChar char="•"/>
            </a:pPr>
            <a:endParaRPr lang="en-GB" b="0" dirty="0" smtClean="0"/>
          </a:p>
          <a:p>
            <a:pPr marL="342900" indent="-342900" algn="just">
              <a:buClrTx/>
              <a:buFont typeface="Wingdings" panose="05000000000000000000" pitchFamily="2" charset="2"/>
              <a:buChar char="Ø"/>
            </a:pPr>
            <a:endParaRPr lang="en-GB" b="0" dirty="0" smtClean="0"/>
          </a:p>
        </p:txBody>
      </p:sp>
    </p:spTree>
    <p:extLst>
      <p:ext uri="{BB962C8B-B14F-4D97-AF65-F5344CB8AC3E}">
        <p14:creationId xmlns:p14="http://schemas.microsoft.com/office/powerpoint/2010/main" val="472176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txBox="1">
            <a:spLocks noGrp="1"/>
          </p:cNvSpPr>
          <p:nvPr>
            <p:ph type="title"/>
          </p:nvPr>
        </p:nvSpPr>
        <p:spPr>
          <a:xfrm>
            <a:off x="467544" y="332656"/>
            <a:ext cx="8363272" cy="683994"/>
          </a:xfrm>
        </p:spPr>
        <p:txBody>
          <a:bodyPr/>
          <a:lstStyle/>
          <a:p>
            <a:r>
              <a:rPr lang="en-GB" altLang="en-US" dirty="0"/>
              <a:t>H2020 areas participating in the pilot</a:t>
            </a:r>
          </a:p>
        </p:txBody>
      </p:sp>
      <p:sp>
        <p:nvSpPr>
          <p:cNvPr id="17411" name="Content Placeholder 4"/>
          <p:cNvSpPr txBox="1">
            <a:spLocks noGrp="1"/>
          </p:cNvSpPr>
          <p:nvPr>
            <p:ph idx="1"/>
          </p:nvPr>
        </p:nvSpPr>
        <p:spPr>
          <a:xfrm>
            <a:off x="251520" y="1169368"/>
            <a:ext cx="8583613" cy="5688632"/>
          </a:xfrm>
        </p:spPr>
        <p:txBody>
          <a:bodyPr>
            <a:normAutofit fontScale="25000" lnSpcReduction="20000"/>
          </a:bodyPr>
          <a:lstStyle/>
          <a:p>
            <a:pPr marL="457200" indent="-457200" eaLnBrk="1" hangingPunct="1">
              <a:lnSpc>
                <a:spcPct val="120000"/>
              </a:lnSpc>
              <a:spcBef>
                <a:spcPts val="500"/>
              </a:spcBef>
              <a:buFont typeface="Arial" panose="020B0604020202020204" pitchFamily="34" charset="0"/>
              <a:buChar char="•"/>
            </a:pPr>
            <a:r>
              <a:rPr lang="en-GB" altLang="en-US" sz="6400" dirty="0" smtClean="0"/>
              <a:t>Future and Emerging Technologies</a:t>
            </a:r>
          </a:p>
          <a:p>
            <a:pPr marL="457200" indent="-457200">
              <a:lnSpc>
                <a:spcPct val="120000"/>
              </a:lnSpc>
              <a:spcBef>
                <a:spcPts val="500"/>
              </a:spcBef>
              <a:buFont typeface="Arial" panose="020B0604020202020204" pitchFamily="34" charset="0"/>
              <a:buChar char="•"/>
            </a:pPr>
            <a:r>
              <a:rPr lang="en-GB" altLang="en-US" sz="6400" dirty="0" smtClean="0"/>
              <a:t>Research infrastructures </a:t>
            </a:r>
            <a:r>
              <a:rPr lang="en-GB" sz="6400" dirty="0" smtClean="0"/>
              <a:t>(</a:t>
            </a:r>
            <a:r>
              <a:rPr lang="en-GB" sz="6400" dirty="0" smtClean="0">
                <a:solidFill>
                  <a:srgbClr val="FF0000"/>
                </a:solidFill>
              </a:rPr>
              <a:t>new</a:t>
            </a:r>
            <a:r>
              <a:rPr lang="en-GB" sz="6400" dirty="0" smtClean="0"/>
              <a:t>: coverage of the whole area) </a:t>
            </a:r>
            <a:endParaRPr lang="en-GB" altLang="en-US" sz="6400" dirty="0" smtClean="0"/>
          </a:p>
          <a:p>
            <a:pPr marL="457200" indent="-457200" eaLnBrk="1" hangingPunct="1">
              <a:lnSpc>
                <a:spcPct val="120000"/>
              </a:lnSpc>
              <a:spcBef>
                <a:spcPts val="500"/>
              </a:spcBef>
              <a:buFont typeface="Arial" panose="020B0604020202020204" pitchFamily="34" charset="0"/>
              <a:buChar char="•"/>
            </a:pPr>
            <a:r>
              <a:rPr lang="en-GB" altLang="en-US" sz="6400" dirty="0" smtClean="0"/>
              <a:t>Leadership in enabling and industrial technologies – Information and Communication Technologies</a:t>
            </a:r>
          </a:p>
          <a:p>
            <a:pPr marL="457200" indent="-457200">
              <a:lnSpc>
                <a:spcPct val="120000"/>
              </a:lnSpc>
              <a:spcBef>
                <a:spcPts val="500"/>
              </a:spcBef>
              <a:buFont typeface="Arial" panose="020B0604020202020204" pitchFamily="34" charset="0"/>
              <a:buChar char="•"/>
            </a:pPr>
            <a:r>
              <a:rPr lang="en-GB" sz="6400" dirty="0" smtClean="0"/>
              <a:t>Nanotechnologies, Advanced Materials, Advanced Manufacturing and Processing, and Biotechnology:  ‘nanosafety’ and ‘modelling’ </a:t>
            </a:r>
            <a:r>
              <a:rPr lang="en-GB" sz="6400" dirty="0"/>
              <a:t>topics (</a:t>
            </a:r>
            <a:r>
              <a:rPr lang="en-GB" sz="6400" dirty="0">
                <a:solidFill>
                  <a:srgbClr val="FF0000"/>
                </a:solidFill>
              </a:rPr>
              <a:t>new</a:t>
            </a:r>
            <a:r>
              <a:rPr lang="en-GB" sz="6400" dirty="0" smtClean="0"/>
              <a:t>)</a:t>
            </a:r>
            <a:endParaRPr lang="en-GB" sz="6400" dirty="0"/>
          </a:p>
          <a:p>
            <a:pPr marL="457200" indent="-457200">
              <a:lnSpc>
                <a:spcPct val="120000"/>
              </a:lnSpc>
              <a:spcBef>
                <a:spcPts val="500"/>
              </a:spcBef>
              <a:buFont typeface="Arial" panose="020B0604020202020204" pitchFamily="34" charset="0"/>
              <a:buChar char="•"/>
            </a:pPr>
            <a:r>
              <a:rPr lang="en-GB" altLang="en-US" sz="6400" dirty="0" smtClean="0"/>
              <a:t>Societal Challenge: Food security, sustainable agriculture and forestry, marine and maritime and inland water research and the bioeconomy - selected topics as specified in the work programme </a:t>
            </a:r>
            <a:r>
              <a:rPr lang="en-GB" sz="6400" dirty="0" smtClean="0"/>
              <a:t>(</a:t>
            </a:r>
            <a:r>
              <a:rPr lang="en-GB" sz="6400" dirty="0" smtClean="0">
                <a:solidFill>
                  <a:srgbClr val="FF0000"/>
                </a:solidFill>
              </a:rPr>
              <a:t>new</a:t>
            </a:r>
            <a:r>
              <a:rPr lang="en-GB" sz="6400" dirty="0" smtClean="0"/>
              <a:t>)</a:t>
            </a:r>
          </a:p>
          <a:p>
            <a:pPr marL="457200" indent="-457200" eaLnBrk="1" hangingPunct="1">
              <a:lnSpc>
                <a:spcPct val="120000"/>
              </a:lnSpc>
              <a:spcBef>
                <a:spcPts val="500"/>
              </a:spcBef>
              <a:buFont typeface="Arial" panose="020B0604020202020204" pitchFamily="34" charset="0"/>
              <a:buChar char="•"/>
            </a:pPr>
            <a:r>
              <a:rPr lang="en-GB" altLang="en-US" sz="6400" dirty="0" smtClean="0"/>
              <a:t>Societal Challenge: 'Climate Action, Environment, Resource Efficiency and Raw materials' – except raw materials</a:t>
            </a:r>
          </a:p>
          <a:p>
            <a:pPr marL="457200" indent="-457200" eaLnBrk="1" hangingPunct="1">
              <a:lnSpc>
                <a:spcPct val="120000"/>
              </a:lnSpc>
              <a:spcBef>
                <a:spcPts val="500"/>
              </a:spcBef>
              <a:buFont typeface="Arial" panose="020B0604020202020204" pitchFamily="34" charset="0"/>
              <a:buChar char="•"/>
            </a:pPr>
            <a:r>
              <a:rPr lang="en-GB" altLang="en-US" sz="6400" dirty="0" smtClean="0"/>
              <a:t>Societal Challenge: 'Europe in a changing world – inclusive, innovative and reflective Societies'</a:t>
            </a:r>
          </a:p>
          <a:p>
            <a:pPr marL="457200" indent="-457200" eaLnBrk="1" hangingPunct="1">
              <a:lnSpc>
                <a:spcPct val="120000"/>
              </a:lnSpc>
              <a:spcBef>
                <a:spcPts val="500"/>
              </a:spcBef>
              <a:buFont typeface="Arial" panose="020B0604020202020204" pitchFamily="34" charset="0"/>
              <a:buChar char="•"/>
            </a:pPr>
            <a:r>
              <a:rPr lang="en-GB" altLang="en-US" sz="6400" dirty="0" smtClean="0"/>
              <a:t>Science with and for Society</a:t>
            </a:r>
          </a:p>
          <a:p>
            <a:pPr lvl="1" indent="-457200">
              <a:lnSpc>
                <a:spcPct val="120000"/>
              </a:lnSpc>
              <a:spcBef>
                <a:spcPts val="500"/>
              </a:spcBef>
              <a:spcAft>
                <a:spcPts val="600"/>
              </a:spcAft>
              <a:buClrTx/>
            </a:pPr>
            <a:r>
              <a:rPr lang="en-GB" sz="6400" dirty="0" smtClean="0"/>
              <a:t>Cross-cutting activities - focus areas – part Smart and Sustainable Cities (</a:t>
            </a:r>
            <a:r>
              <a:rPr lang="en-GB" sz="6400" dirty="0" smtClean="0">
                <a:solidFill>
                  <a:srgbClr val="FF0000"/>
                </a:solidFill>
              </a:rPr>
              <a:t>moved from Energy WP</a:t>
            </a:r>
            <a:r>
              <a:rPr lang="en-GB" sz="6400" dirty="0" smtClean="0"/>
              <a:t>)</a:t>
            </a:r>
          </a:p>
          <a:p>
            <a:pPr algn="r" eaLnBrk="1" hangingPunct="1">
              <a:lnSpc>
                <a:spcPct val="80000"/>
              </a:lnSpc>
              <a:spcBef>
                <a:spcPts val="900"/>
              </a:spcBef>
              <a:spcAft>
                <a:spcPts val="1200"/>
              </a:spcAft>
              <a:buFont typeface="Wingdings 2" pitchFamily="18" charset="2"/>
              <a:buNone/>
            </a:pPr>
            <a:r>
              <a:rPr lang="en-GB" altLang="en-US" sz="8000" b="1" dirty="0" smtClean="0"/>
              <a:t>Projects in other areas can participate on a voluntary basis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noGrp="1"/>
          </p:cNvSpPr>
          <p:nvPr>
            <p:ph type="title"/>
          </p:nvPr>
        </p:nvSpPr>
        <p:spPr/>
        <p:txBody>
          <a:bodyPr/>
          <a:lstStyle/>
          <a:p>
            <a:r>
              <a:rPr lang="en-GB" altLang="en-US" dirty="0"/>
              <a:t>Which data does the pilot apply to?</a:t>
            </a:r>
          </a:p>
        </p:txBody>
      </p:sp>
      <p:sp>
        <p:nvSpPr>
          <p:cNvPr id="19459" name="Content Placeholder 2"/>
          <p:cNvSpPr txBox="1">
            <a:spLocks noGrp="1"/>
          </p:cNvSpPr>
          <p:nvPr>
            <p:ph idx="1"/>
          </p:nvPr>
        </p:nvSpPr>
        <p:spPr>
          <a:xfrm>
            <a:off x="468313" y="1700213"/>
            <a:ext cx="8207375" cy="2563812"/>
          </a:xfrm>
        </p:spPr>
        <p:txBody>
          <a:bodyPr/>
          <a:lstStyle/>
          <a:p>
            <a:pPr eaLnBrk="1" hangingPunct="1"/>
            <a:r>
              <a:rPr lang="en-GB" altLang="en-US" sz="2400" dirty="0" smtClean="0"/>
              <a:t>Data, including associated metadata, needed to validate the results in scientific publications</a:t>
            </a:r>
          </a:p>
          <a:p>
            <a:pPr eaLnBrk="1" hangingPunct="1"/>
            <a:endParaRPr lang="en-GB" altLang="en-US" sz="2400" dirty="0" smtClean="0"/>
          </a:p>
          <a:p>
            <a:pPr eaLnBrk="1" hangingPunct="1"/>
            <a:r>
              <a:rPr lang="en-GB" altLang="en-US" sz="2400" dirty="0" smtClean="0"/>
              <a:t>Other curated and/or raw data, including associated metadata, as specified in the DMP</a:t>
            </a:r>
          </a:p>
        </p:txBody>
      </p:sp>
      <p:sp>
        <p:nvSpPr>
          <p:cNvPr id="19460" name="TextBox 3"/>
          <p:cNvSpPr>
            <a:spLocks noChangeArrowheads="1"/>
          </p:cNvSpPr>
          <p:nvPr/>
        </p:nvSpPr>
        <p:spPr bwMode="auto">
          <a:xfrm>
            <a:off x="457200" y="4497388"/>
            <a:ext cx="8208963" cy="954087"/>
          </a:xfrm>
          <a:prstGeom prst="roundRect">
            <a:avLst>
              <a:gd name="adj" fmla="val 16667"/>
            </a:avLst>
          </a:prstGeom>
          <a:solidFill>
            <a:srgbClr val="2DA2BF"/>
          </a:solidFill>
          <a:ln w="11430">
            <a:solidFill>
              <a:srgbClr val="1E768C"/>
            </a:solidFill>
            <a:miter lim="800000"/>
            <a:headEnd/>
            <a:tailEnd/>
          </a:ln>
        </p:spPr>
        <p:txBody>
          <a:bodyPr anchorCtr="1">
            <a:spAutoFit/>
          </a:bodyPr>
          <a:lstStyle/>
          <a:p>
            <a:pPr algn="ctr" defTabSz="457200">
              <a:spcAft>
                <a:spcPts val="1200"/>
              </a:spcAft>
            </a:pPr>
            <a:r>
              <a:rPr lang="en-GB" altLang="en-US" sz="2000" dirty="0">
                <a:solidFill>
                  <a:srgbClr val="FFFFFF"/>
                </a:solidFill>
              </a:rPr>
              <a:t>Doesn’t apply to all data (researchers to define as appropriate)</a:t>
            </a:r>
          </a:p>
          <a:p>
            <a:pPr algn="ctr" defTabSz="457200">
              <a:spcAft>
                <a:spcPts val="1200"/>
              </a:spcAft>
            </a:pPr>
            <a:r>
              <a:rPr lang="en-GB" altLang="en-US" sz="2000" dirty="0">
                <a:solidFill>
                  <a:srgbClr val="FFFFFF"/>
                </a:solidFill>
              </a:rPr>
              <a:t>Don’t have to share data if inappropriate  – exemptions apply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p:txBody>
          <a:bodyPr/>
          <a:lstStyle/>
          <a:p>
            <a:r>
              <a:rPr lang="en-GB" altLang="en-US" dirty="0"/>
              <a:t>Exemptions – reasons for opting out</a:t>
            </a:r>
          </a:p>
        </p:txBody>
      </p:sp>
      <p:sp>
        <p:nvSpPr>
          <p:cNvPr id="3" name="Content Placeholder 2"/>
          <p:cNvSpPr txBox="1">
            <a:spLocks noGrp="1"/>
          </p:cNvSpPr>
          <p:nvPr>
            <p:ph idx="1"/>
          </p:nvPr>
        </p:nvSpPr>
        <p:spPr>
          <a:xfrm>
            <a:off x="301625" y="1503363"/>
            <a:ext cx="8504238" cy="4862512"/>
          </a:xfrm>
        </p:spPr>
        <p:txBody>
          <a:bodyPr/>
          <a:lstStyle/>
          <a:p>
            <a:pPr marL="342900" indent="-342900" eaLnBrk="1" fontAlgn="auto" hangingPunct="1">
              <a:spcBef>
                <a:spcPts val="500"/>
              </a:spcBef>
              <a:spcAft>
                <a:spcPts val="0"/>
              </a:spcAft>
              <a:buFont typeface="Arial" panose="020B0604020202020204" pitchFamily="34" charset="0"/>
              <a:buChar char="•"/>
              <a:defRPr/>
            </a:pPr>
            <a:r>
              <a:rPr lang="en-GB" sz="2000" dirty="0" smtClean="0"/>
              <a:t>If results are expected to be commercially or industrially exploited</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If participation is incompatible with the need for confidentiality in connection with security issues</a:t>
            </a:r>
          </a:p>
          <a:p>
            <a:pPr marL="274320" indent="-274320" eaLnBrk="1" fontAlgn="auto" hangingPunct="1">
              <a:spcBef>
                <a:spcPts val="5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Incompatible with existing rules on the protection of personal data</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Would jeopardise the achievement of the main aim of the action</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If the project will not generate / collect any research data</a:t>
            </a:r>
          </a:p>
          <a:p>
            <a:pPr eaLnBrk="1" fontAlgn="auto" hangingPunct="1">
              <a:spcBef>
                <a:spcPts val="300"/>
              </a:spcBef>
              <a:spcAft>
                <a:spcPts val="0"/>
              </a:spcAft>
              <a:defRPr/>
            </a:pPr>
            <a:r>
              <a:rPr lang="en-GB" sz="1200" dirty="0" smtClean="0"/>
              <a:t>   </a:t>
            </a:r>
          </a:p>
          <a:p>
            <a:pPr marL="342900" indent="-342900" eaLnBrk="1" fontAlgn="auto" hangingPunct="1">
              <a:spcBef>
                <a:spcPts val="500"/>
              </a:spcBef>
              <a:spcAft>
                <a:spcPts val="0"/>
              </a:spcAft>
              <a:buFont typeface="Arial" panose="020B0604020202020204" pitchFamily="34" charset="0"/>
              <a:buChar char="•"/>
              <a:defRPr/>
            </a:pPr>
            <a:r>
              <a:rPr lang="en-GB" sz="2000" dirty="0" smtClean="0"/>
              <a:t>If there are other legitimate reasons to not take part in the Pilot</a:t>
            </a:r>
          </a:p>
          <a:p>
            <a:pPr marL="274320" indent="-274320" eaLnBrk="1" fontAlgn="auto" hangingPunct="1">
              <a:spcBef>
                <a:spcPts val="400"/>
              </a:spcBef>
              <a:spcAft>
                <a:spcPts val="0"/>
              </a:spcAft>
              <a:buFont typeface="Wingdings 2"/>
              <a:buChar char=""/>
              <a:defRPr/>
            </a:pPr>
            <a:endParaRPr lang="en-GB" sz="1800" dirty="0" smtClean="0"/>
          </a:p>
          <a:p>
            <a:pPr marL="0" indent="-274320" algn="r" eaLnBrk="1" fontAlgn="auto" hangingPunct="1">
              <a:spcBef>
                <a:spcPts val="500"/>
              </a:spcBef>
              <a:spcAft>
                <a:spcPts val="0"/>
              </a:spcAft>
              <a:buFont typeface="Wingdings 2"/>
              <a:buNone/>
              <a:defRPr/>
            </a:pPr>
            <a:r>
              <a:rPr lang="en-GB" sz="2000" b="1" dirty="0" smtClean="0"/>
              <a:t>Can opt out at proposal stage OR during lifetime of project </a:t>
            </a:r>
          </a:p>
          <a:p>
            <a:pPr marL="0" indent="-274320" algn="r" eaLnBrk="1" fontAlgn="auto" hangingPunct="1">
              <a:spcBef>
                <a:spcPts val="500"/>
              </a:spcBef>
              <a:spcAft>
                <a:spcPts val="0"/>
              </a:spcAft>
              <a:buFont typeface="Wingdings 2"/>
              <a:buNone/>
              <a:defRPr/>
            </a:pPr>
            <a:r>
              <a:rPr lang="en-GB" sz="2000" b="1" dirty="0" smtClean="0"/>
              <a:t>Should describe issues in the project Data Management Plan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7" y="1484784"/>
            <a:ext cx="4176464" cy="4281339"/>
          </a:xfrm>
        </p:spPr>
        <p:txBody>
          <a:bodyPr/>
          <a:lstStyle/>
          <a:p>
            <a:pPr marL="0" lvl="1" indent="0" algn="ctr">
              <a:spcAft>
                <a:spcPts val="600"/>
              </a:spcAft>
              <a:buClrTx/>
              <a:buNone/>
            </a:pPr>
            <a:r>
              <a:rPr lang="fr-BE" sz="3600" b="1" dirty="0" smtClean="0"/>
              <a:t>Approach: </a:t>
            </a:r>
          </a:p>
          <a:p>
            <a:pPr marL="0" lvl="1" indent="0" algn="ctr">
              <a:spcAft>
                <a:spcPts val="600"/>
              </a:spcAft>
              <a:buClrTx/>
              <a:buNone/>
            </a:pPr>
            <a:r>
              <a:rPr lang="fr-BE" sz="3600" b="1" dirty="0" smtClean="0"/>
              <a:t>as open as possible, as closed as necessary</a:t>
            </a:r>
            <a:endParaRPr lang="en-GB" sz="3600" b="1"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272"/>
            <a:ext cx="4602364" cy="6916271"/>
          </a:xfrm>
          <a:prstGeom prst="rect">
            <a:avLst/>
          </a:prstGeom>
        </p:spPr>
      </p:pic>
      <p:sp>
        <p:nvSpPr>
          <p:cNvPr id="5" name="TextBox 4"/>
          <p:cNvSpPr txBox="1"/>
          <p:nvPr/>
        </p:nvSpPr>
        <p:spPr>
          <a:xfrm>
            <a:off x="5063099" y="6194921"/>
            <a:ext cx="3672408" cy="461665"/>
          </a:xfrm>
          <a:prstGeom prst="rect">
            <a:avLst/>
          </a:prstGeom>
          <a:noFill/>
        </p:spPr>
        <p:txBody>
          <a:bodyPr wrap="square" rtlCol="0">
            <a:spAutoFit/>
          </a:bodyPr>
          <a:lstStyle/>
          <a:p>
            <a:r>
              <a:rPr lang="en-GB" sz="1200" dirty="0" smtClean="0"/>
              <a:t>Image: ‘Balancing rocks’ by Viewminder</a:t>
            </a:r>
            <a:r>
              <a:rPr lang="en-GB" sz="1200" dirty="0"/>
              <a:t> CC-BY-SA-ND </a:t>
            </a:r>
            <a:r>
              <a:rPr lang="en-GB" sz="1200" dirty="0" smtClean="0"/>
              <a:t>www.flickr.com/photos/light_seeker/7780857224</a:t>
            </a:r>
            <a:endParaRPr lang="en-GB"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GB" dirty="0" smtClean="0"/>
              <a:t>What is open science?</a:t>
            </a:r>
            <a:endParaRPr lang="en-GB" dirty="0"/>
          </a:p>
        </p:txBody>
      </p:sp>
      <p:pic>
        <p:nvPicPr>
          <p:cNvPr id="7" name="Picture Placeholder 6" descr="Picture4.jpg"/>
          <p:cNvPicPr>
            <a:picLocks noGrp="1" noChangeAspect="1"/>
          </p:cNvPicPr>
          <p:nvPr>
            <p:ph type="pic" sz="quarter" idx="10"/>
          </p:nvPr>
        </p:nvPicPr>
        <p:blipFill>
          <a:blip r:embed="rId2"/>
          <a:srcRect t="4962" b="4962"/>
          <a:stretch>
            <a:fillRect/>
          </a:stretch>
        </p:blipFill>
        <p:spPr/>
      </p:pic>
      <p:sp>
        <p:nvSpPr>
          <p:cNvPr id="6" name="Text Placeholder 5"/>
          <p:cNvSpPr>
            <a:spLocks noGrp="1"/>
          </p:cNvSpPr>
          <p:nvPr>
            <p:ph type="body" sz="quarter" idx="11"/>
          </p:nvPr>
        </p:nvSpPr>
        <p:spPr/>
        <p:txBody>
          <a:bodyPr/>
          <a:lstStyle/>
          <a:p>
            <a:r>
              <a:rPr lang="en-GB" dirty="0" smtClean="0"/>
              <a:t>Some definitions and clarifications</a:t>
            </a:r>
            <a:endParaRPr lang="en-GB" dirty="0"/>
          </a:p>
        </p:txBody>
      </p:sp>
      <p:sp>
        <p:nvSpPr>
          <p:cNvPr id="8" name="TextBox 7"/>
          <p:cNvSpPr txBox="1"/>
          <p:nvPr/>
        </p:nvSpPr>
        <p:spPr>
          <a:xfrm>
            <a:off x="3752491" y="6559986"/>
            <a:ext cx="5356013" cy="261610"/>
          </a:xfrm>
          <a:prstGeom prst="rect">
            <a:avLst/>
          </a:prstGeom>
          <a:noFill/>
        </p:spPr>
        <p:txBody>
          <a:bodyPr wrap="square" rtlCol="0">
            <a:spAutoFit/>
          </a:bodyPr>
          <a:lstStyle/>
          <a:p>
            <a:r>
              <a:rPr lang="en-GB" sz="1100" dirty="0" smtClean="0">
                <a:solidFill>
                  <a:schemeClr val="bg1"/>
                </a:solidFill>
                <a:latin typeface="Trebuchet MS" pitchFamily="34" charset="0"/>
              </a:rPr>
              <a:t>Image CC-BY-NC-SA by Tom </a:t>
            </a:r>
            <a:r>
              <a:rPr lang="en-GB" sz="1100" dirty="0" err="1" smtClean="0">
                <a:solidFill>
                  <a:schemeClr val="bg1"/>
                </a:solidFill>
                <a:latin typeface="Trebuchet MS" pitchFamily="34" charset="0"/>
              </a:rPr>
              <a:t>Magllery</a:t>
            </a:r>
            <a:r>
              <a:rPr lang="en-GB" sz="1100" dirty="0" smtClean="0">
                <a:solidFill>
                  <a:schemeClr val="bg1"/>
                </a:solidFill>
                <a:latin typeface="Trebuchet MS" pitchFamily="34" charset="0"/>
              </a:rPr>
              <a:t> www.flickr.com/photos/lwr/13442910354</a:t>
            </a:r>
            <a:endParaRPr lang="en-GB" sz="1100" dirty="0">
              <a:solidFill>
                <a:schemeClr val="bg1"/>
              </a:solidFill>
              <a:latin typeface="Trebuchet MS" pitchFamily="34" charset="0"/>
            </a:endParaRPr>
          </a:p>
        </p:txBody>
      </p:sp>
    </p:spTree>
    <p:extLst>
      <p:ext uri="{BB962C8B-B14F-4D97-AF65-F5344CB8AC3E}">
        <p14:creationId xmlns:p14="http://schemas.microsoft.com/office/powerpoint/2010/main" val="357546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noGrp="1"/>
          </p:cNvSpPr>
          <p:nvPr>
            <p:ph type="title"/>
          </p:nvPr>
        </p:nvSpPr>
        <p:spPr>
          <a:xfrm>
            <a:off x="457200" y="339725"/>
            <a:ext cx="8467725" cy="688975"/>
          </a:xfrm>
        </p:spPr>
        <p:txBody>
          <a:bodyPr/>
          <a:lstStyle/>
          <a:p>
            <a:r>
              <a:rPr lang="en-GB" altLang="en-US" dirty="0"/>
              <a:t>Key requirements of the open data pilot </a:t>
            </a:r>
          </a:p>
        </p:txBody>
      </p:sp>
      <p:sp>
        <p:nvSpPr>
          <p:cNvPr id="20483" name="Content Placeholder 2"/>
          <p:cNvSpPr txBox="1">
            <a:spLocks noGrp="1"/>
          </p:cNvSpPr>
          <p:nvPr>
            <p:ph idx="1"/>
          </p:nvPr>
        </p:nvSpPr>
        <p:spPr>
          <a:xfrm>
            <a:off x="323528" y="1412776"/>
            <a:ext cx="8183562" cy="4657725"/>
          </a:xfrm>
        </p:spPr>
        <p:txBody>
          <a:bodyPr>
            <a:noAutofit/>
          </a:bodyPr>
          <a:lstStyle/>
          <a:p>
            <a:pPr>
              <a:spcBef>
                <a:spcPts val="600"/>
              </a:spcBef>
              <a:spcAft>
                <a:spcPts val="1800"/>
              </a:spcAft>
              <a:defRPr/>
            </a:pPr>
            <a:r>
              <a:rPr lang="en-GB" sz="2400" dirty="0" smtClean="0"/>
              <a:t>Beneficiaries participating in the Pilot will:</a:t>
            </a:r>
          </a:p>
          <a:p>
            <a:pPr lvl="1" indent="-457200">
              <a:spcBef>
                <a:spcPts val="600"/>
              </a:spcBef>
              <a:spcAft>
                <a:spcPts val="1800"/>
              </a:spcAft>
              <a:defRPr/>
            </a:pPr>
            <a:r>
              <a:rPr lang="en-GB" sz="2400" dirty="0" smtClean="0"/>
              <a:t>Deposit data in a research data repository of their choice</a:t>
            </a:r>
          </a:p>
          <a:p>
            <a:pPr lvl="1" indent="-457200">
              <a:spcBef>
                <a:spcPts val="600"/>
              </a:spcBef>
              <a:spcAft>
                <a:spcPts val="1800"/>
              </a:spcAft>
              <a:defRPr/>
            </a:pPr>
            <a:r>
              <a:rPr lang="fr-BE" sz="2400" dirty="0" smtClean="0"/>
              <a:t>Take measures to make it possible for others to access, mine, exploit, reproduce and disseminate the data free of charge</a:t>
            </a:r>
            <a:endParaRPr lang="en-GB" sz="2400" dirty="0" smtClean="0"/>
          </a:p>
          <a:p>
            <a:pPr lvl="1" indent="-457200">
              <a:spcBef>
                <a:spcPts val="600"/>
              </a:spcBef>
              <a:spcAft>
                <a:spcPts val="1800"/>
              </a:spcAft>
              <a:defRPr/>
            </a:pPr>
            <a:r>
              <a:rPr lang="en-GB" sz="2400" dirty="0" smtClean="0"/>
              <a:t>Provide information about tools and instruments necessary for validating the results (where possible, provide the tools and instruments themselves)</a:t>
            </a:r>
            <a:endParaRPr lang="en-GB" sz="24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noGrp="1"/>
          </p:cNvSpPr>
          <p:nvPr>
            <p:ph type="title"/>
          </p:nvPr>
        </p:nvSpPr>
        <p:spPr/>
        <p:txBody>
          <a:bodyPr/>
          <a:lstStyle/>
          <a:p>
            <a:r>
              <a:rPr lang="en-GB" altLang="en-US" dirty="0"/>
              <a:t>Data Management Plans</a:t>
            </a:r>
          </a:p>
        </p:txBody>
      </p:sp>
      <p:sp>
        <p:nvSpPr>
          <p:cNvPr id="3" name="Content Placeholder 2"/>
          <p:cNvSpPr txBox="1">
            <a:spLocks noGrp="1"/>
          </p:cNvSpPr>
          <p:nvPr>
            <p:ph idx="1"/>
          </p:nvPr>
        </p:nvSpPr>
        <p:spPr>
          <a:xfrm>
            <a:off x="395536" y="1412776"/>
            <a:ext cx="8418513" cy="4437062"/>
          </a:xfrm>
        </p:spPr>
        <p:txBody>
          <a:bodyPr/>
          <a:lstStyle/>
          <a:p>
            <a:pPr marL="0" indent="0" eaLnBrk="1" fontAlgn="auto" hangingPunct="1">
              <a:spcBef>
                <a:spcPts val="300"/>
              </a:spcBef>
              <a:spcAft>
                <a:spcPts val="0"/>
              </a:spcAft>
              <a:buFont typeface="Wingdings 2"/>
              <a:buNone/>
              <a:defRPr/>
            </a:pPr>
            <a:endParaRPr lang="en-GB" sz="1600" dirty="0" smtClean="0"/>
          </a:p>
          <a:p>
            <a:pPr marL="0" indent="0" eaLnBrk="1" fontAlgn="auto" hangingPunct="1">
              <a:spcAft>
                <a:spcPts val="0"/>
              </a:spcAft>
              <a:buFont typeface="Wingdings 2"/>
              <a:buNone/>
              <a:defRPr/>
            </a:pPr>
            <a:r>
              <a:rPr lang="en-GB" dirty="0" smtClean="0"/>
              <a:t>Projects participating in the pilot will be required to develop a Data Management plan (DMP), in which they will specify what data will be open.</a:t>
            </a:r>
          </a:p>
          <a:p>
            <a:pPr marL="274320" indent="-274320" eaLnBrk="1" fontAlgn="auto" hangingPunct="1">
              <a:spcAft>
                <a:spcPts val="0"/>
              </a:spcAft>
              <a:buFont typeface="Wingdings 2"/>
              <a:buChar char=""/>
              <a:defRPr/>
            </a:pPr>
            <a:endParaRPr lang="en-GB" dirty="0" smtClean="0"/>
          </a:p>
          <a:p>
            <a:pPr marL="274320" indent="-274320" eaLnBrk="1" fontAlgn="auto" hangingPunct="1">
              <a:spcAft>
                <a:spcPts val="0"/>
              </a:spcAft>
              <a:buFont typeface="Wingdings 2"/>
              <a:buNone/>
              <a:defRPr/>
            </a:pPr>
            <a:endParaRPr lang="en-GB" dirty="0" smtClean="0"/>
          </a:p>
        </p:txBody>
      </p:sp>
      <p:sp>
        <p:nvSpPr>
          <p:cNvPr id="21508" name="TextBox 3"/>
          <p:cNvSpPr>
            <a:spLocks noChangeArrowheads="1"/>
          </p:cNvSpPr>
          <p:nvPr/>
        </p:nvSpPr>
        <p:spPr bwMode="auto">
          <a:xfrm>
            <a:off x="765175" y="3762375"/>
            <a:ext cx="7505700" cy="1976438"/>
          </a:xfrm>
          <a:prstGeom prst="roundRect">
            <a:avLst>
              <a:gd name="adj" fmla="val 16667"/>
            </a:avLst>
          </a:prstGeom>
          <a:solidFill>
            <a:srgbClr val="2DA2BF"/>
          </a:solidFill>
          <a:ln w="11430">
            <a:solidFill>
              <a:srgbClr val="1E768C"/>
            </a:solidFill>
            <a:miter lim="800000"/>
            <a:headEnd/>
            <a:tailEnd/>
          </a:ln>
        </p:spPr>
        <p:txBody>
          <a:bodyPr anchorCtr="1">
            <a:spAutoFit/>
          </a:bodyPr>
          <a:lstStyle/>
          <a:p>
            <a:pPr algn="ctr" defTabSz="457200">
              <a:spcBef>
                <a:spcPts val="1800"/>
              </a:spcBef>
            </a:pPr>
            <a:r>
              <a:rPr lang="en-GB" altLang="en-US" sz="2000" dirty="0">
                <a:solidFill>
                  <a:srgbClr val="FFFFFF"/>
                </a:solidFill>
              </a:rPr>
              <a:t>Note that the Commission does NOT require applicants to  submit a DMP at the proposal stage.</a:t>
            </a:r>
          </a:p>
          <a:p>
            <a:pPr algn="ctr" defTabSz="457200">
              <a:spcBef>
                <a:spcPts val="1800"/>
              </a:spcBef>
            </a:pPr>
            <a:r>
              <a:rPr lang="en-GB" altLang="en-US" sz="2000" dirty="0">
                <a:solidFill>
                  <a:srgbClr val="FFFFFF"/>
                </a:solidFill>
              </a:rPr>
              <a:t>A DMP is therefore NOT part of the evaluation.  </a:t>
            </a:r>
          </a:p>
          <a:p>
            <a:pPr algn="ctr" defTabSz="457200">
              <a:spcBef>
                <a:spcPts val="1800"/>
              </a:spcBef>
            </a:pPr>
            <a:r>
              <a:rPr lang="en-GB" altLang="en-US" sz="2000" dirty="0">
                <a:solidFill>
                  <a:srgbClr val="FFFFFF"/>
                </a:solidFill>
              </a:rPr>
              <a:t>DMPs are a deliverable for those participating in the pilot.</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noGrp="1"/>
          </p:cNvSpPr>
          <p:nvPr>
            <p:ph type="title"/>
          </p:nvPr>
        </p:nvSpPr>
        <p:spPr>
          <a:xfrm>
            <a:off x="251520" y="440750"/>
            <a:ext cx="8568952" cy="683994"/>
          </a:xfrm>
        </p:spPr>
        <p:txBody>
          <a:bodyPr/>
          <a:lstStyle/>
          <a:p>
            <a:pPr eaLnBrk="1" hangingPunct="1"/>
            <a:r>
              <a:rPr lang="en-GB" altLang="en-US" dirty="0" smtClean="0"/>
              <a:t>Guidelines from the Commission</a:t>
            </a:r>
          </a:p>
        </p:txBody>
      </p:sp>
      <p:sp>
        <p:nvSpPr>
          <p:cNvPr id="3" name="Content Placeholder 2"/>
          <p:cNvSpPr txBox="1">
            <a:spLocks noGrp="1"/>
          </p:cNvSpPr>
          <p:nvPr>
            <p:ph idx="1"/>
          </p:nvPr>
        </p:nvSpPr>
        <p:spPr>
          <a:xfrm>
            <a:off x="301625" y="1527175"/>
            <a:ext cx="8504238" cy="4572000"/>
          </a:xfrm>
        </p:spPr>
        <p:txBody>
          <a:bodyPr/>
          <a:lstStyle/>
          <a:p>
            <a:pPr marL="342900" indent="-342900" eaLnBrk="1" fontAlgn="auto" hangingPunct="1">
              <a:spcAft>
                <a:spcPts val="0"/>
              </a:spcAft>
              <a:buSzPct val="100000"/>
              <a:buFont typeface="Arial" panose="020B0604020202020204" pitchFamily="34" charset="0"/>
              <a:buChar char="•"/>
              <a:defRPr/>
            </a:pPr>
            <a:r>
              <a:rPr lang="en-GB" sz="2500" dirty="0" smtClean="0"/>
              <a:t>Factsheet on Open Access</a:t>
            </a:r>
          </a:p>
          <a:p>
            <a:pPr marL="560070" lvl="2" indent="-285750" eaLnBrk="1" fontAlgn="auto" hangingPunct="1">
              <a:spcBef>
                <a:spcPts val="400"/>
              </a:spcBef>
              <a:spcAft>
                <a:spcPts val="0"/>
              </a:spcAft>
              <a:buClrTx/>
              <a:buSzPct val="100000"/>
              <a:buFont typeface="Calibri" panose="020F0502020204030204" pitchFamily="34" charset="0"/>
              <a:buChar char="–"/>
              <a:defRPr/>
            </a:pPr>
            <a:r>
              <a:rPr lang="en-GB" sz="1800" dirty="0" smtClean="0">
                <a:hlinkClick r:id="rId2"/>
              </a:rPr>
              <a:t>https://ec.europa.eu/programmes/horizon2020/sites/horizon2020/files/FactSheet_Open_Access.pdf</a:t>
            </a:r>
            <a:endParaRPr lang="en-GB" sz="1800" dirty="0" smtClean="0"/>
          </a:p>
          <a:p>
            <a:pPr marL="342900" indent="-342900" eaLnBrk="1" fontAlgn="auto" hangingPunct="1">
              <a:spcAft>
                <a:spcPts val="0"/>
              </a:spcAft>
              <a:buSzPct val="100000"/>
              <a:buFont typeface="Arial" panose="020B0604020202020204" pitchFamily="34" charset="0"/>
              <a:buChar char="•"/>
              <a:defRPr/>
            </a:pPr>
            <a:endParaRPr lang="en-GB" sz="2500" dirty="0" smtClean="0"/>
          </a:p>
          <a:p>
            <a:pPr marL="342900" indent="-342900" eaLnBrk="1" fontAlgn="auto" hangingPunct="1">
              <a:spcAft>
                <a:spcPts val="0"/>
              </a:spcAft>
              <a:buSzPct val="100000"/>
              <a:buFont typeface="Arial" panose="020B0604020202020204" pitchFamily="34" charset="0"/>
              <a:buChar char="•"/>
              <a:defRPr/>
            </a:pPr>
            <a:r>
              <a:rPr lang="en-GB" sz="2500" dirty="0" smtClean="0"/>
              <a:t>Guidelines on Open Access to Scientific Publications and Research Data in Horizon 2020</a:t>
            </a:r>
          </a:p>
          <a:p>
            <a:pPr marL="594899" lvl="2" indent="-342900" eaLnBrk="1" fontAlgn="auto" hangingPunct="1">
              <a:spcAft>
                <a:spcPts val="0"/>
              </a:spcAft>
              <a:buClrTx/>
              <a:buSzPct val="100000"/>
              <a:buFont typeface="Calibri" panose="020F0502020204030204" pitchFamily="34" charset="0"/>
              <a:buChar char="–"/>
              <a:defRPr/>
            </a:pPr>
            <a:r>
              <a:rPr lang="en-GB" sz="1900" dirty="0" smtClean="0">
                <a:hlinkClick r:id="rId3"/>
              </a:rPr>
              <a:t>http://ec.europa.eu/research/participants/data/ref/h2020/grants_manual/hi/oa_pilot/h2020-hi-oa-pilot-guide_en.pdf</a:t>
            </a:r>
            <a:r>
              <a:rPr lang="en-GB" sz="1900" dirty="0" smtClean="0"/>
              <a:t> </a:t>
            </a:r>
          </a:p>
          <a:p>
            <a:pPr marL="594899" lvl="2" indent="-342900" eaLnBrk="1" fontAlgn="auto" hangingPunct="1">
              <a:spcAft>
                <a:spcPts val="0"/>
              </a:spcAft>
              <a:buClrTx/>
              <a:buSzPct val="100000"/>
              <a:defRPr/>
            </a:pPr>
            <a:endParaRPr lang="en-GB" sz="2500" dirty="0" smtClean="0"/>
          </a:p>
          <a:p>
            <a:pPr marL="342900" indent="-342900" eaLnBrk="1" fontAlgn="auto" hangingPunct="1">
              <a:spcAft>
                <a:spcPts val="0"/>
              </a:spcAft>
              <a:buSzPct val="100000"/>
              <a:buFont typeface="Arial" panose="020B0604020202020204" pitchFamily="34" charset="0"/>
              <a:buChar char="•"/>
              <a:defRPr/>
            </a:pPr>
            <a:r>
              <a:rPr lang="en-GB" sz="2500" dirty="0" smtClean="0"/>
              <a:t>Guidelines on Data Management in Horizon 2020</a:t>
            </a:r>
          </a:p>
          <a:p>
            <a:pPr marL="594899" lvl="2" indent="-342900" eaLnBrk="1" fontAlgn="auto" hangingPunct="1">
              <a:spcAft>
                <a:spcPts val="0"/>
              </a:spcAft>
              <a:buClrTx/>
              <a:buSzPct val="100000"/>
              <a:buFont typeface="Calibri" panose="020F0502020204030204" pitchFamily="34" charset="0"/>
              <a:buChar char="–"/>
              <a:defRPr/>
            </a:pPr>
            <a:r>
              <a:rPr lang="en-GB" sz="1900" dirty="0" smtClean="0">
                <a:hlinkClick r:id="rId4"/>
              </a:rPr>
              <a:t>http://ec.europa.eu/research/participants/data/ref/h2020/grants_manual/hi/oa_pilot/h2020-hi-oa-data-mgt_en.pdf</a:t>
            </a:r>
          </a:p>
          <a:p>
            <a:pPr marL="273597" indent="-273597" eaLnBrk="1" fontAlgn="auto" hangingPunct="1">
              <a:spcAft>
                <a:spcPts val="0"/>
              </a:spcAft>
              <a:buSzPct val="100000"/>
              <a:buFont typeface="Wingdings 2"/>
              <a:buNone/>
              <a:defRPr/>
            </a:pPr>
            <a:endParaRPr lang="en-GB" sz="2500"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noGrp="1"/>
          </p:cNvSpPr>
          <p:nvPr>
            <p:ph type="title"/>
          </p:nvPr>
        </p:nvSpPr>
        <p:spPr/>
        <p:txBody>
          <a:bodyPr/>
          <a:lstStyle/>
          <a:p>
            <a:r>
              <a:rPr lang="en-GB" altLang="en-US" dirty="0"/>
              <a:t>Help on understanding the H2020 pilot</a:t>
            </a:r>
          </a:p>
        </p:txBody>
      </p:sp>
      <p:sp>
        <p:nvSpPr>
          <p:cNvPr id="32771" name="Content Placeholder 2"/>
          <p:cNvSpPr txBox="1">
            <a:spLocks noGrp="1"/>
          </p:cNvSpPr>
          <p:nvPr>
            <p:ph idx="1"/>
          </p:nvPr>
        </p:nvSpPr>
        <p:spPr>
          <a:xfrm>
            <a:off x="301625" y="1527175"/>
            <a:ext cx="8504238" cy="4572000"/>
          </a:xfrm>
        </p:spPr>
        <p:txBody>
          <a:bodyPr>
            <a:normAutofit/>
          </a:bodyPr>
          <a:lstStyle/>
          <a:p>
            <a:pPr eaLnBrk="1" hangingPunct="1"/>
            <a:r>
              <a:rPr lang="en-GB" altLang="en-US" sz="2400" dirty="0" smtClean="0"/>
              <a:t>OpenAIRE guide on the Open Research Data Pilot</a:t>
            </a:r>
          </a:p>
          <a:p>
            <a:pPr lvl="1" eaLnBrk="1" hangingPunct="1">
              <a:spcBef>
                <a:spcPts val="800"/>
              </a:spcBef>
              <a:buFont typeface="Wingdings" pitchFamily="2" charset="2"/>
              <a:buNone/>
            </a:pPr>
            <a:r>
              <a:rPr lang="en-GB" altLang="en-US" sz="1600" dirty="0" smtClean="0"/>
              <a:t>Are you supposed to deposit? &gt; What to deposit &gt; Where to deposit &gt; When to deposit</a:t>
            </a:r>
            <a:endParaRPr lang="en-GB" altLang="en-US" sz="3200" dirty="0" smtClean="0"/>
          </a:p>
          <a:p>
            <a:pPr lvl="1" eaLnBrk="1" hangingPunct="1">
              <a:buFont typeface="Wingdings" pitchFamily="2" charset="2"/>
              <a:buNone/>
            </a:pPr>
            <a:r>
              <a:rPr lang="en-GB" altLang="en-US" sz="1800" dirty="0" smtClean="0">
                <a:hlinkClick r:id="rId2"/>
              </a:rPr>
              <a:t>https://www.openaire.eu/oa-in-h2020/h2020/h2020-oa-data-pilot</a:t>
            </a:r>
            <a:endParaRPr lang="en-GB" altLang="en-US" sz="1800" dirty="0" smtClean="0"/>
          </a:p>
          <a:p>
            <a:pPr lvl="1" eaLnBrk="1" hangingPunct="1">
              <a:buFont typeface="Wingdings" pitchFamily="2" charset="2"/>
              <a:buNone/>
            </a:pPr>
            <a:endParaRPr lang="en-GB" altLang="en-US" sz="2000" dirty="0" smtClean="0"/>
          </a:p>
          <a:p>
            <a:pPr eaLnBrk="1" hangingPunct="1"/>
            <a:r>
              <a:rPr lang="en-GB" altLang="en-US" sz="2400" dirty="0" smtClean="0"/>
              <a:t>Joint statement by OpenAIRE, LIBER and COAR</a:t>
            </a:r>
          </a:p>
          <a:p>
            <a:pPr lvl="1" eaLnBrk="1" hangingPunct="1">
              <a:spcBef>
                <a:spcPts val="400"/>
              </a:spcBef>
              <a:buFont typeface="Wingdings" pitchFamily="2" charset="2"/>
              <a:buNone/>
            </a:pPr>
            <a:r>
              <a:rPr lang="en-GB" altLang="en-US" sz="1600" dirty="0" smtClean="0">
                <a:hlinkClick r:id="rId2"/>
              </a:rPr>
              <a:t>http://www.slideshare.net/libereurope/horizon-2020-opendatapilot20130703final</a:t>
            </a:r>
          </a:p>
          <a:p>
            <a:pPr lvl="1" eaLnBrk="1" hangingPunct="1">
              <a:spcBef>
                <a:spcPts val="400"/>
              </a:spcBef>
              <a:buFont typeface="Wingdings" pitchFamily="2" charset="2"/>
              <a:buNone/>
            </a:pPr>
            <a:endParaRPr lang="en-GB" altLang="en-US" sz="2000" dirty="0" smtClean="0"/>
          </a:p>
          <a:p>
            <a:pPr eaLnBrk="1" hangingPunct="1"/>
            <a:r>
              <a:rPr lang="en-GB" altLang="en-US" sz="2400" dirty="0" smtClean="0"/>
              <a:t>Help from your research office and national agencies </a:t>
            </a:r>
          </a:p>
          <a:p>
            <a:pPr marL="274320" lvl="1" indent="0">
              <a:buNone/>
            </a:pPr>
            <a:r>
              <a:rPr lang="en-GB" altLang="en-US" sz="1800" dirty="0" smtClean="0"/>
              <a:t>e.g. </a:t>
            </a:r>
            <a:r>
              <a:rPr lang="en-GB" altLang="en-US" sz="1800" dirty="0" smtClean="0">
                <a:hlinkClick r:id="rId3"/>
              </a:rPr>
              <a:t>http://www.ucl.ac.uk/research/europe/h2020</a:t>
            </a:r>
          </a:p>
          <a:p>
            <a:pPr lvl="1" eaLnBrk="1" hangingPunct="1">
              <a:buFont typeface="Wingdings" pitchFamily="2" charset="2"/>
              <a:buNone/>
            </a:pPr>
            <a:r>
              <a:rPr lang="en-GB" altLang="en-US" sz="1800" dirty="0" smtClean="0"/>
              <a:t>e.g. </a:t>
            </a:r>
            <a:r>
              <a:rPr lang="en-GB" altLang="en-US" sz="1800" dirty="0" smtClean="0">
                <a:hlinkClick r:id="rId3"/>
              </a:rPr>
              <a:t>https://www.h2020uk.org/home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363272" cy="683994"/>
          </a:xfrm>
        </p:spPr>
        <p:txBody>
          <a:bodyPr/>
          <a:lstStyle/>
          <a:p>
            <a:r>
              <a:rPr lang="en-GB" sz="5400" dirty="0" smtClean="0"/>
              <a:t>Any questions?</a:t>
            </a:r>
            <a:r>
              <a:rPr lang="en-GB" b="0" dirty="0"/>
              <a:t> </a:t>
            </a:r>
            <a:endParaRPr lang="en-GB" dirty="0"/>
          </a:p>
        </p:txBody>
      </p:sp>
      <p:sp>
        <p:nvSpPr>
          <p:cNvPr id="3" name="Content Placeholder 2"/>
          <p:cNvSpPr>
            <a:spLocks noGrp="1"/>
          </p:cNvSpPr>
          <p:nvPr>
            <p:ph idx="1"/>
          </p:nvPr>
        </p:nvSpPr>
        <p:spPr>
          <a:xfrm>
            <a:off x="395536" y="2492896"/>
            <a:ext cx="7560840" cy="4248472"/>
          </a:xfrm>
        </p:spPr>
        <p:txBody>
          <a:bodyPr>
            <a:normAutofit fontScale="85000" lnSpcReduction="20000"/>
          </a:bodyPr>
          <a:lstStyle/>
          <a:p>
            <a:pPr algn="ctr">
              <a:defRPr/>
            </a:pPr>
            <a:r>
              <a:rPr lang="en-GB" sz="3200" dirty="0"/>
              <a:t>DCC </a:t>
            </a:r>
            <a:r>
              <a:rPr lang="en-GB" sz="3200" dirty="0" smtClean="0"/>
              <a:t>resources:</a:t>
            </a:r>
            <a:endParaRPr lang="en-GB" sz="3200" dirty="0"/>
          </a:p>
          <a:p>
            <a:pPr algn="ctr">
              <a:defRPr/>
            </a:pPr>
            <a:r>
              <a:rPr lang="en-GB" sz="3200" dirty="0" smtClean="0">
                <a:hlinkClick r:id="rId2"/>
              </a:rPr>
              <a:t>www.dcc.ac.uk/resources</a:t>
            </a:r>
            <a:endParaRPr lang="en-GB" sz="4000" u="sng" dirty="0"/>
          </a:p>
          <a:p>
            <a:pPr algn="ctr">
              <a:defRPr/>
            </a:pPr>
            <a:endParaRPr lang="en-GB" sz="3200" dirty="0" smtClean="0"/>
          </a:p>
          <a:p>
            <a:pPr algn="ctr">
              <a:defRPr/>
            </a:pPr>
            <a:r>
              <a:rPr lang="en-GB" sz="3200" dirty="0" smtClean="0"/>
              <a:t>Follow </a:t>
            </a:r>
            <a:r>
              <a:rPr lang="en-GB" sz="3200" dirty="0"/>
              <a:t>us on twitter:</a:t>
            </a:r>
          </a:p>
          <a:p>
            <a:pPr algn="ctr">
              <a:defRPr/>
            </a:pPr>
            <a:r>
              <a:rPr lang="en-GB" sz="3200" dirty="0"/>
              <a:t> @digitalcuration and #</a:t>
            </a:r>
            <a:r>
              <a:rPr lang="en-GB" sz="3200" dirty="0" err="1" smtClean="0"/>
              <a:t>ukdcc</a:t>
            </a:r>
            <a:endParaRPr lang="en-GB" sz="3200" dirty="0" smtClean="0"/>
          </a:p>
          <a:p>
            <a:pPr algn="ctr">
              <a:defRPr/>
            </a:pPr>
            <a:endParaRPr lang="en-GB" sz="6400" dirty="0"/>
          </a:p>
          <a:p>
            <a:pPr>
              <a:defRPr/>
            </a:pPr>
            <a:r>
              <a:rPr lang="en-GB" sz="2200" dirty="0" smtClean="0"/>
              <a:t>Acknowledgement: many thanks to Birgit Schmidt for the details on the EC’s open access requirements, courtesy of the FOSTER project</a:t>
            </a:r>
            <a:endParaRPr lang="en-GB" sz="2200" dirty="0"/>
          </a:p>
          <a:p>
            <a:endParaRPr lang="en-GB" dirty="0"/>
          </a:p>
        </p:txBody>
      </p:sp>
      <p:pic>
        <p:nvPicPr>
          <p:cNvPr id="4" name="Picture 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2881"/>
          <a:stretch/>
        </p:blipFill>
        <p:spPr bwMode="auto">
          <a:xfrm>
            <a:off x="8376174" y="0"/>
            <a:ext cx="804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890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open science?</a:t>
            </a:r>
            <a:endParaRPr lang="en-GB" dirty="0"/>
          </a:p>
        </p:txBody>
      </p:sp>
      <p:sp>
        <p:nvSpPr>
          <p:cNvPr id="3" name="Content Placeholder 2"/>
          <p:cNvSpPr>
            <a:spLocks noGrp="1"/>
          </p:cNvSpPr>
          <p:nvPr>
            <p:ph idx="1"/>
          </p:nvPr>
        </p:nvSpPr>
        <p:spPr>
          <a:xfrm>
            <a:off x="589084" y="1556792"/>
            <a:ext cx="8159379" cy="4525963"/>
          </a:xfrm>
        </p:spPr>
        <p:txBody>
          <a:bodyPr>
            <a:normAutofit/>
          </a:bodyPr>
          <a:lstStyle/>
          <a:p>
            <a:pPr marL="0" indent="0" algn="ctr">
              <a:buNone/>
            </a:pPr>
            <a:r>
              <a:rPr lang="en-GB" sz="2800" dirty="0" smtClean="0"/>
              <a:t>“science carried out and communicated in a manner which allows others to contribute, collaborate and add to the research effort, with all kinds of data, results and protocols made freely available at different stages of the research process.”</a:t>
            </a:r>
          </a:p>
          <a:p>
            <a:pPr marL="0" indent="0" algn="r">
              <a:buNone/>
            </a:pPr>
            <a:endParaRPr lang="en-GB" sz="2800" dirty="0" smtClean="0"/>
          </a:p>
          <a:p>
            <a:pPr marL="0" indent="0" algn="r">
              <a:buNone/>
            </a:pPr>
            <a:r>
              <a:rPr lang="en-GB" sz="2000" dirty="0" smtClean="0"/>
              <a:t>Research Information Network, Open Science case studies</a:t>
            </a:r>
          </a:p>
          <a:p>
            <a:pPr marL="0" indent="0" algn="r">
              <a:buNone/>
            </a:pPr>
            <a:r>
              <a:rPr lang="en-GB" sz="1800" dirty="0" smtClean="0">
                <a:hlinkClick r:id="rId3"/>
              </a:rPr>
              <a:t>www.rin.ac.uk/our-work/data-management-and-curation/</a:t>
            </a:r>
          </a:p>
          <a:p>
            <a:pPr marL="0" indent="0" algn="r">
              <a:buNone/>
            </a:pPr>
            <a:r>
              <a:rPr lang="en-GB" sz="1800" dirty="0" smtClean="0">
                <a:hlinkClick r:id="rId3"/>
              </a:rPr>
              <a:t>open-science-case-studies</a:t>
            </a:r>
            <a:r>
              <a:rPr lang="en-GB" sz="1800" dirty="0" smtClean="0"/>
              <a:t> </a:t>
            </a:r>
            <a:endParaRPr lang="en-GB" sz="1800" dirty="0"/>
          </a:p>
        </p:txBody>
      </p:sp>
    </p:spTree>
    <p:extLst>
      <p:ext uri="{BB962C8B-B14F-4D97-AF65-F5344CB8AC3E}">
        <p14:creationId xmlns:p14="http://schemas.microsoft.com/office/powerpoint/2010/main" val="620881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than open access publishing</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942" y="2037737"/>
            <a:ext cx="8027096" cy="3657917"/>
          </a:xfrm>
        </p:spPr>
      </p:pic>
      <p:sp>
        <p:nvSpPr>
          <p:cNvPr id="5" name="Rectangle 4"/>
          <p:cNvSpPr/>
          <p:nvPr/>
        </p:nvSpPr>
        <p:spPr>
          <a:xfrm>
            <a:off x="2362200" y="6164721"/>
            <a:ext cx="6400800" cy="523220"/>
          </a:xfrm>
          <a:prstGeom prst="rect">
            <a:avLst/>
          </a:prstGeom>
        </p:spPr>
        <p:txBody>
          <a:bodyPr wrap="square">
            <a:spAutoFit/>
          </a:bodyPr>
          <a:lstStyle/>
          <a:p>
            <a:r>
              <a:rPr lang="en-GB" sz="1400" dirty="0" smtClean="0">
                <a:latin typeface="Trebuchet MS" panose="020B0603020202020204" pitchFamily="34" charset="0"/>
              </a:rPr>
              <a:t>CC-BY Andreas </a:t>
            </a:r>
            <a:r>
              <a:rPr lang="en-GB" sz="1400" dirty="0" err="1" smtClean="0">
                <a:latin typeface="Trebuchet MS" panose="020B0603020202020204" pitchFamily="34" charset="0"/>
              </a:rPr>
              <a:t>Neuhold</a:t>
            </a:r>
            <a:r>
              <a:rPr lang="en-GB" sz="1400" dirty="0" smtClean="0">
                <a:latin typeface="Trebuchet MS" panose="020B0603020202020204" pitchFamily="34" charset="0"/>
              </a:rPr>
              <a:t> </a:t>
            </a:r>
            <a:r>
              <a:rPr lang="en-GB" sz="1400" dirty="0" smtClean="0">
                <a:latin typeface="Trebuchet MS" panose="020B0603020202020204" pitchFamily="34" charset="0"/>
                <a:hlinkClick r:id="rId3"/>
              </a:rPr>
              <a:t>https</a:t>
            </a:r>
            <a:r>
              <a:rPr lang="en-GB" sz="1400" dirty="0">
                <a:latin typeface="Trebuchet MS" panose="020B0603020202020204" pitchFamily="34" charset="0"/>
                <a:hlinkClick r:id="rId3"/>
              </a:rPr>
              <a:t>://commons.wikimedia.org/wiki/File:Open_Science_-_</a:t>
            </a:r>
            <a:r>
              <a:rPr lang="en-GB" sz="1400" dirty="0" smtClean="0">
                <a:latin typeface="Trebuchet MS" panose="020B0603020202020204" pitchFamily="34" charset="0"/>
                <a:hlinkClick r:id="rId3"/>
              </a:rPr>
              <a:t>Prinzipien.png</a:t>
            </a:r>
            <a:r>
              <a:rPr lang="en-GB" sz="1400" dirty="0" smtClean="0">
                <a:latin typeface="Trebuchet MS" panose="020B0603020202020204" pitchFamily="34" charset="0"/>
              </a:rPr>
              <a:t> </a:t>
            </a:r>
            <a:endParaRPr lang="en-GB" sz="1400" dirty="0">
              <a:latin typeface="Trebuchet MS" panose="020B0603020202020204" pitchFamily="34" charset="0"/>
            </a:endParaRPr>
          </a:p>
        </p:txBody>
      </p:sp>
    </p:spTree>
    <p:extLst>
      <p:ext uri="{BB962C8B-B14F-4D97-AF65-F5344CB8AC3E}">
        <p14:creationId xmlns:p14="http://schemas.microsoft.com/office/powerpoint/2010/main" val="68229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data</a:t>
            </a:r>
            <a:endParaRPr lang="en-GB" dirty="0"/>
          </a:p>
        </p:txBody>
      </p:sp>
      <p:graphicFrame>
        <p:nvGraphicFramePr>
          <p:cNvPr id="4" name="Table 3"/>
          <p:cNvGraphicFramePr>
            <a:graphicFrameLocks noGrp="1"/>
          </p:cNvGraphicFramePr>
          <p:nvPr/>
        </p:nvGraphicFramePr>
        <p:xfrm>
          <a:off x="1109622" y="4295955"/>
          <a:ext cx="7249373" cy="1854200"/>
        </p:xfrm>
        <a:graphic>
          <a:graphicData uri="http://schemas.openxmlformats.org/drawingml/2006/table">
            <a:tbl>
              <a:tblPr firstRow="1" bandRow="1">
                <a:tableStyleId>{2D5ABB26-0587-4C30-8999-92F81FD0307C}</a:tableStyleId>
              </a:tblPr>
              <a:tblGrid>
                <a:gridCol w="1655150"/>
                <a:gridCol w="5594223"/>
              </a:tblGrid>
              <a:tr h="370840">
                <a:tc>
                  <a:txBody>
                    <a:bodyPr/>
                    <a:lstStyle/>
                    <a:p>
                      <a:pPr algn="r"/>
                      <a:r>
                        <a:rPr lang="en-GB" dirty="0" smtClean="0">
                          <a:solidFill>
                            <a:srgbClr val="FFC000"/>
                          </a:solidFill>
                          <a:sym typeface="Wingdings 2"/>
                        </a:rPr>
                        <a:t></a:t>
                      </a:r>
                      <a:endParaRPr lang="en-GB" dirty="0">
                        <a:solidFill>
                          <a:srgbClr val="FFC000"/>
                        </a:solidFill>
                      </a:endParaRPr>
                    </a:p>
                  </a:txBody>
                  <a:tcPr/>
                </a:tc>
                <a:tc>
                  <a:txBody>
                    <a:bodyPr/>
                    <a:lstStyle/>
                    <a:p>
                      <a:r>
                        <a:rPr lang="en-GB" sz="1200" dirty="0" smtClean="0"/>
                        <a:t>make your stuff available on the Web (whatever</a:t>
                      </a:r>
                      <a:r>
                        <a:rPr lang="en-GB" sz="1200" baseline="0" dirty="0" smtClean="0"/>
                        <a:t> format) under an open licence</a:t>
                      </a:r>
                      <a:endParaRPr lang="en-GB" sz="1200" b="0" dirty="0">
                        <a:solidFill>
                          <a:schemeClr val="tx1"/>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smtClean="0">
                          <a:solidFill>
                            <a:srgbClr val="FFC000"/>
                          </a:solidFill>
                          <a:sym typeface="Wingdings 2"/>
                        </a:rPr>
                        <a:t></a:t>
                      </a:r>
                      <a:endParaRPr lang="en-GB" dirty="0" smtClean="0">
                        <a:solidFill>
                          <a:srgbClr val="FFC000"/>
                        </a:solidFill>
                      </a:endParaRPr>
                    </a:p>
                  </a:txBody>
                  <a:tcPr/>
                </a:tc>
                <a:tc>
                  <a:txBody>
                    <a:bodyPr/>
                    <a:lstStyle/>
                    <a:p>
                      <a:r>
                        <a:rPr lang="en-GB" sz="1200" dirty="0" smtClean="0"/>
                        <a:t>make it available as structured data (e.g. Excel instead of a scan of a table)</a:t>
                      </a:r>
                      <a:endParaRPr lang="en-GB" sz="1200" b="0" dirty="0">
                        <a:solidFill>
                          <a:schemeClr val="tx1"/>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smtClean="0">
                          <a:solidFill>
                            <a:srgbClr val="FFC000"/>
                          </a:solidFill>
                          <a:sym typeface="Wingdings 2"/>
                        </a:rPr>
                        <a:t></a:t>
                      </a:r>
                      <a:endParaRPr lang="en-GB" dirty="0" smtClean="0">
                        <a:solidFill>
                          <a:srgbClr val="FFC000"/>
                        </a:solidFill>
                      </a:endParaRPr>
                    </a:p>
                  </a:txBody>
                  <a:tcPr/>
                </a:tc>
                <a:tc>
                  <a:txBody>
                    <a:bodyPr/>
                    <a:lstStyle/>
                    <a:p>
                      <a:r>
                        <a:rPr lang="en-GB" sz="1200" dirty="0" smtClean="0"/>
                        <a:t>use non-proprietary formats (e.g. CSV instead</a:t>
                      </a:r>
                      <a:r>
                        <a:rPr lang="en-GB" sz="1200" baseline="0" dirty="0" smtClean="0"/>
                        <a:t> of Excel)</a:t>
                      </a:r>
                      <a:endParaRPr lang="en-GB" sz="1200" b="0" dirty="0">
                        <a:solidFill>
                          <a:schemeClr val="tx1"/>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smtClean="0">
                          <a:solidFill>
                            <a:srgbClr val="FFC000"/>
                          </a:solidFill>
                          <a:sym typeface="Wingdings 2"/>
                        </a:rPr>
                        <a:t></a:t>
                      </a:r>
                      <a:endParaRPr lang="en-GB" dirty="0" smtClean="0">
                        <a:solidFill>
                          <a:srgbClr val="FFC000"/>
                        </a:solidFill>
                      </a:endParaRPr>
                    </a:p>
                  </a:txBody>
                  <a:tcPr/>
                </a:tc>
                <a:tc>
                  <a:txBody>
                    <a:bodyPr/>
                    <a:lstStyle/>
                    <a:p>
                      <a:r>
                        <a:rPr lang="en-GB" sz="1200" dirty="0" smtClean="0"/>
                        <a:t>use URIs to denote things, so that people can point at your stuff</a:t>
                      </a:r>
                      <a:endParaRPr lang="en-GB" sz="1200" b="0" dirty="0">
                        <a:solidFill>
                          <a:schemeClr val="tx1"/>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smtClean="0">
                          <a:solidFill>
                            <a:srgbClr val="FFC000"/>
                          </a:solidFill>
                          <a:sym typeface="Wingdings 2"/>
                        </a:rPr>
                        <a:t></a:t>
                      </a:r>
                      <a:endParaRPr lang="en-GB" dirty="0" smtClean="0">
                        <a:solidFill>
                          <a:srgbClr val="FFC000"/>
                        </a:solidFill>
                      </a:endParaRPr>
                    </a:p>
                  </a:txBody>
                  <a:tcPr/>
                </a:tc>
                <a:tc>
                  <a:txBody>
                    <a:bodyPr/>
                    <a:lstStyle/>
                    <a:p>
                      <a:r>
                        <a:rPr lang="en-GB" sz="1200" dirty="0" smtClean="0"/>
                        <a:t>link your data to other data to provide context</a:t>
                      </a:r>
                      <a:endParaRPr lang="en-GB" sz="1200" b="0" dirty="0">
                        <a:solidFill>
                          <a:schemeClr val="tx1"/>
                        </a:solidFill>
                      </a:endParaRPr>
                    </a:p>
                  </a:txBody>
                  <a:tcPr/>
                </a:tc>
              </a:tr>
            </a:tbl>
          </a:graphicData>
        </a:graphic>
      </p:graphicFrame>
      <p:sp>
        <p:nvSpPr>
          <p:cNvPr id="5" name="TextBox 4"/>
          <p:cNvSpPr txBox="1"/>
          <p:nvPr/>
        </p:nvSpPr>
        <p:spPr>
          <a:xfrm>
            <a:off x="457200" y="3779748"/>
            <a:ext cx="8275917" cy="338554"/>
          </a:xfrm>
          <a:prstGeom prst="rect">
            <a:avLst/>
          </a:prstGeom>
          <a:noFill/>
        </p:spPr>
        <p:txBody>
          <a:bodyPr wrap="square" rtlCol="0">
            <a:spAutoFit/>
          </a:bodyPr>
          <a:lstStyle/>
          <a:p>
            <a:pPr algn="ctr"/>
            <a:r>
              <a:rPr lang="en-GB" sz="1600" dirty="0" smtClean="0">
                <a:solidFill>
                  <a:srgbClr val="808080"/>
                </a:solidFill>
                <a:latin typeface="Trebuchet MS" pitchFamily="34" charset="0"/>
              </a:rPr>
              <a:t>Tim Berners-Lee’s proposal for five star open data - </a:t>
            </a:r>
            <a:r>
              <a:rPr lang="en-GB" sz="1600" dirty="0" smtClean="0">
                <a:solidFill>
                  <a:srgbClr val="808080"/>
                </a:solidFill>
                <a:latin typeface="Trebuchet MS" pitchFamily="34" charset="0"/>
                <a:hlinkClick r:id="rId3"/>
              </a:rPr>
              <a:t>http://5stardata.info</a:t>
            </a:r>
            <a:r>
              <a:rPr lang="en-GB" sz="1600" dirty="0" smtClean="0">
                <a:solidFill>
                  <a:srgbClr val="808080"/>
                </a:solidFill>
                <a:latin typeface="Trebuchet MS" pitchFamily="34" charset="0"/>
              </a:rPr>
              <a:t> </a:t>
            </a:r>
            <a:endParaRPr lang="en-GB" sz="1600" dirty="0">
              <a:solidFill>
                <a:srgbClr val="808080"/>
              </a:solidFill>
              <a:latin typeface="Trebuchet MS" pitchFamily="34" charset="0"/>
            </a:endParaRPr>
          </a:p>
        </p:txBody>
      </p:sp>
      <p:sp>
        <p:nvSpPr>
          <p:cNvPr id="6" name="Rectangle 5"/>
          <p:cNvSpPr/>
          <p:nvPr/>
        </p:nvSpPr>
        <p:spPr>
          <a:xfrm>
            <a:off x="457200" y="1543869"/>
            <a:ext cx="8097715" cy="1477328"/>
          </a:xfrm>
          <a:prstGeom prst="rect">
            <a:avLst/>
          </a:prstGeom>
        </p:spPr>
        <p:txBody>
          <a:bodyPr wrap="square">
            <a:spAutoFit/>
          </a:bodyPr>
          <a:lstStyle/>
          <a:p>
            <a:pPr algn="ctr"/>
            <a:r>
              <a:rPr lang="en-GB" sz="2800" dirty="0" smtClean="0">
                <a:solidFill>
                  <a:srgbClr val="808080"/>
                </a:solidFill>
                <a:latin typeface="Trebuchet MS"/>
                <a:cs typeface="Trebuchet MS"/>
              </a:rPr>
              <a:t>“Open data and content can be freely used, modified and shared by anyone for any purpose”</a:t>
            </a:r>
          </a:p>
          <a:p>
            <a:pPr algn="ctr"/>
            <a:endParaRPr lang="en-GB" sz="1600" dirty="0" smtClean="0">
              <a:latin typeface="Trebuchet MS" pitchFamily="34" charset="0"/>
            </a:endParaRPr>
          </a:p>
          <a:p>
            <a:pPr algn="r"/>
            <a:r>
              <a:rPr lang="en-GB" dirty="0" smtClean="0">
                <a:latin typeface="Trebuchet MS" pitchFamily="34" charset="0"/>
                <a:hlinkClick r:id="rId4"/>
              </a:rPr>
              <a:t>http://opendefinition.org</a:t>
            </a:r>
            <a:r>
              <a:rPr lang="en-GB" dirty="0" smtClean="0">
                <a:latin typeface="Trebuchet MS" pitchFamily="34" charset="0"/>
              </a:rPr>
              <a:t> </a:t>
            </a:r>
          </a:p>
        </p:txBody>
      </p:sp>
    </p:spTree>
    <p:extLst>
      <p:ext uri="{BB962C8B-B14F-4D97-AF65-F5344CB8AC3E}">
        <p14:creationId xmlns:p14="http://schemas.microsoft.com/office/powerpoint/2010/main" val="1966934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12776"/>
            <a:ext cx="9144000" cy="544522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7714" y="340158"/>
            <a:ext cx="8469086" cy="990600"/>
          </a:xfrm>
        </p:spPr>
        <p:txBody>
          <a:bodyPr>
            <a:normAutofit fontScale="90000"/>
          </a:bodyPr>
          <a:lstStyle/>
          <a:p>
            <a:pPr>
              <a:spcAft>
                <a:spcPts val="600"/>
              </a:spcAft>
            </a:pPr>
            <a:r>
              <a:rPr lang="en-GB" sz="4000" dirty="0" smtClean="0"/>
              <a:t>Reliance on specialist research software</a:t>
            </a:r>
            <a:r>
              <a:rPr lang="en-US" sz="3600" dirty="0" smtClean="0">
                <a:solidFill>
                  <a:srgbClr val="FF0000"/>
                </a:solidFill>
                <a:cs typeface="Helvetica Light"/>
              </a:rPr>
              <a:t/>
            </a:r>
            <a:br>
              <a:rPr lang="en-US" sz="3600" dirty="0" smtClean="0">
                <a:solidFill>
                  <a:srgbClr val="FF0000"/>
                </a:solidFill>
                <a:cs typeface="Helvetica Light"/>
              </a:rPr>
            </a:br>
            <a:r>
              <a:rPr lang="en-US" sz="700" dirty="0">
                <a:solidFill>
                  <a:srgbClr val="FF0000"/>
                </a:solidFill>
                <a:cs typeface="Helvetica Light"/>
              </a:rPr>
              <a:t/>
            </a:r>
            <a:br>
              <a:rPr lang="en-US" sz="700" dirty="0">
                <a:solidFill>
                  <a:srgbClr val="FF0000"/>
                </a:solidFill>
                <a:cs typeface="Helvetica Light"/>
              </a:rPr>
            </a:br>
            <a:r>
              <a:rPr lang="en-US" sz="2200" b="0" dirty="0" smtClean="0">
                <a:solidFill>
                  <a:schemeClr val="bg1">
                    <a:lumMod val="50000"/>
                  </a:schemeClr>
                </a:solidFill>
                <a:cs typeface="Helvetica Light"/>
              </a:rPr>
              <a:t>Slide from Neil </a:t>
            </a:r>
            <a:r>
              <a:rPr lang="en-US" sz="2200" b="0" dirty="0" err="1" smtClean="0">
                <a:solidFill>
                  <a:schemeClr val="bg1">
                    <a:lumMod val="50000"/>
                  </a:schemeClr>
                </a:solidFill>
                <a:cs typeface="Helvetica Light"/>
              </a:rPr>
              <a:t>Chue</a:t>
            </a:r>
            <a:r>
              <a:rPr lang="en-US" sz="2200" b="0" dirty="0" smtClean="0">
                <a:solidFill>
                  <a:schemeClr val="bg1">
                    <a:lumMod val="50000"/>
                  </a:schemeClr>
                </a:solidFill>
                <a:cs typeface="Helvetica Light"/>
              </a:rPr>
              <a:t>-Hong, Software Sustainability Institute</a:t>
            </a:r>
            <a:endParaRPr lang="en-US" sz="2200" b="0" dirty="0">
              <a:solidFill>
                <a:schemeClr val="bg1">
                  <a:lumMod val="50000"/>
                </a:schemeClr>
              </a:solidFill>
              <a:cs typeface="Helvetica Light"/>
            </a:endParaRPr>
          </a:p>
        </p:txBody>
      </p:sp>
      <p:sp>
        <p:nvSpPr>
          <p:cNvPr id="9" name="TextBox 8"/>
          <p:cNvSpPr txBox="1"/>
          <p:nvPr/>
        </p:nvSpPr>
        <p:spPr>
          <a:xfrm>
            <a:off x="647161" y="1913781"/>
            <a:ext cx="3410237" cy="707886"/>
          </a:xfrm>
          <a:prstGeom prst="rect">
            <a:avLst/>
          </a:prstGeom>
          <a:noFill/>
        </p:spPr>
        <p:txBody>
          <a:bodyPr wrap="square" rtlCol="0">
            <a:spAutoFit/>
          </a:bodyPr>
          <a:lstStyle/>
          <a:p>
            <a:pPr algn="ctr"/>
            <a:r>
              <a:rPr lang="en-US" sz="2000" dirty="0" smtClean="0">
                <a:solidFill>
                  <a:schemeClr val="bg1"/>
                </a:solidFill>
                <a:latin typeface="Helvetica Light"/>
                <a:cs typeface="Helvetica Light"/>
              </a:rPr>
              <a:t>Do you use research software?</a:t>
            </a:r>
            <a:endParaRPr lang="en-US" sz="2000" dirty="0">
              <a:solidFill>
                <a:schemeClr val="bg1"/>
              </a:solidFill>
              <a:latin typeface="Helvetica Light"/>
              <a:cs typeface="Helvetica Light"/>
            </a:endParaRPr>
          </a:p>
        </p:txBody>
      </p:sp>
      <p:pic>
        <p:nvPicPr>
          <p:cNvPr id="3" name="Picture 2" descr="Use_Of_research_Softw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3002649"/>
            <a:ext cx="3627411" cy="2725486"/>
          </a:xfrm>
          <a:prstGeom prst="rect">
            <a:avLst/>
          </a:prstGeom>
        </p:spPr>
      </p:pic>
      <p:pic>
        <p:nvPicPr>
          <p:cNvPr id="4" name="Picture 3" descr="Without_research_Softwar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1098" y="2731701"/>
            <a:ext cx="4334335" cy="3716556"/>
          </a:xfrm>
          <a:prstGeom prst="rect">
            <a:avLst/>
          </a:prstGeom>
        </p:spPr>
      </p:pic>
      <p:cxnSp>
        <p:nvCxnSpPr>
          <p:cNvPr id="5" name="Straight Connector 4"/>
          <p:cNvCxnSpPr/>
          <p:nvPr/>
        </p:nvCxnSpPr>
        <p:spPr>
          <a:xfrm>
            <a:off x="475342" y="1805247"/>
            <a:ext cx="8229600" cy="0"/>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792480" y="1915490"/>
            <a:ext cx="3410237" cy="707886"/>
          </a:xfrm>
          <a:prstGeom prst="rect">
            <a:avLst/>
          </a:prstGeom>
          <a:noFill/>
        </p:spPr>
        <p:txBody>
          <a:bodyPr wrap="square" rtlCol="0">
            <a:spAutoFit/>
          </a:bodyPr>
          <a:lstStyle/>
          <a:p>
            <a:pPr algn="ctr"/>
            <a:r>
              <a:rPr lang="en-US" sz="2000" dirty="0" smtClean="0">
                <a:solidFill>
                  <a:schemeClr val="bg1"/>
                </a:solidFill>
                <a:latin typeface="Helvetica Light"/>
                <a:cs typeface="Helvetica Light"/>
              </a:rPr>
              <a:t>What would happen to your research without software</a:t>
            </a:r>
            <a:endParaRPr lang="en-US" sz="2000" dirty="0">
              <a:solidFill>
                <a:schemeClr val="bg1"/>
              </a:solidFill>
              <a:latin typeface="Helvetica Light"/>
              <a:cs typeface="Helvetica Light"/>
            </a:endParaRPr>
          </a:p>
        </p:txBody>
      </p:sp>
      <p:sp>
        <p:nvSpPr>
          <p:cNvPr id="21" name="TextBox 20"/>
          <p:cNvSpPr txBox="1"/>
          <p:nvPr/>
        </p:nvSpPr>
        <p:spPr>
          <a:xfrm>
            <a:off x="99781" y="6331409"/>
            <a:ext cx="8941143" cy="738664"/>
          </a:xfrm>
          <a:prstGeom prst="rect">
            <a:avLst/>
          </a:prstGeom>
          <a:noFill/>
        </p:spPr>
        <p:txBody>
          <a:bodyPr wrap="square" rtlCol="0">
            <a:spAutoFit/>
          </a:bodyPr>
          <a:lstStyle/>
          <a:p>
            <a:r>
              <a:rPr lang="en-US" sz="1400" i="1" dirty="0" smtClean="0">
                <a:solidFill>
                  <a:srgbClr val="FFFFFF"/>
                </a:solidFill>
                <a:latin typeface="Helvetica Light"/>
                <a:cs typeface="Helvetica Light"/>
              </a:rPr>
              <a:t>Survey of researchers from 15 UK  Russell Group universities conducted </a:t>
            </a:r>
            <a:br>
              <a:rPr lang="en-US" sz="1400" i="1" dirty="0" smtClean="0">
                <a:solidFill>
                  <a:srgbClr val="FFFFFF"/>
                </a:solidFill>
                <a:latin typeface="Helvetica Light"/>
                <a:cs typeface="Helvetica Light"/>
              </a:rPr>
            </a:br>
            <a:r>
              <a:rPr lang="en-US" sz="1400" i="1" dirty="0" smtClean="0">
                <a:solidFill>
                  <a:srgbClr val="FFFFFF"/>
                </a:solidFill>
                <a:latin typeface="Helvetica Light"/>
                <a:cs typeface="Helvetica Light"/>
              </a:rPr>
              <a:t>by SSI between August - October 2014. </a:t>
            </a:r>
            <a:r>
              <a:rPr lang="pt-BR" sz="1400" i="1" dirty="0" smtClean="0">
                <a:solidFill>
                  <a:srgbClr val="FFFFFF"/>
                </a:solidFill>
                <a:latin typeface="Helvetica Light"/>
                <a:cs typeface="Helvetica Light"/>
              </a:rPr>
              <a:t>DOI: 10.5281</a:t>
            </a:r>
            <a:r>
              <a:rPr lang="pt-BR" sz="1400" i="1" dirty="0">
                <a:solidFill>
                  <a:srgbClr val="FFFFFF"/>
                </a:solidFill>
                <a:latin typeface="Helvetica Light"/>
                <a:cs typeface="Helvetica Light"/>
              </a:rPr>
              <a:t>/zenodo.14809</a:t>
            </a:r>
            <a:r>
              <a:rPr lang="en-US" sz="1400" i="1" dirty="0" smtClean="0">
                <a:solidFill>
                  <a:srgbClr val="FFFFFF"/>
                </a:solidFill>
                <a:latin typeface="Helvetica Light"/>
                <a:cs typeface="Helvetica Light"/>
              </a:rPr>
              <a:t/>
            </a:r>
            <a:br>
              <a:rPr lang="en-US" sz="1400" i="1" dirty="0" smtClean="0">
                <a:solidFill>
                  <a:srgbClr val="FFFFFF"/>
                </a:solidFill>
                <a:latin typeface="Helvetica Light"/>
                <a:cs typeface="Helvetica Light"/>
              </a:rPr>
            </a:br>
            <a:endParaRPr lang="en-US" sz="1400" i="1" dirty="0">
              <a:solidFill>
                <a:srgbClr val="FFFFFF"/>
              </a:solidFill>
              <a:latin typeface="Helvetica Light"/>
              <a:cs typeface="Helvetica Light"/>
            </a:endParaRPr>
          </a:p>
        </p:txBody>
      </p:sp>
      <p:sp>
        <p:nvSpPr>
          <p:cNvPr id="10" name="TextBox 9"/>
          <p:cNvSpPr txBox="1"/>
          <p:nvPr/>
        </p:nvSpPr>
        <p:spPr>
          <a:xfrm>
            <a:off x="2992331" y="5261114"/>
            <a:ext cx="1259119" cy="523220"/>
          </a:xfrm>
          <a:prstGeom prst="rect">
            <a:avLst/>
          </a:prstGeom>
          <a:noFill/>
        </p:spPr>
        <p:txBody>
          <a:bodyPr wrap="square" rtlCol="0" anchor="t">
            <a:spAutoFit/>
          </a:bodyPr>
          <a:lstStyle/>
          <a:p>
            <a:pPr algn="r"/>
            <a:r>
              <a:rPr lang="en-US" sz="2800" dirty="0" smtClean="0">
                <a:solidFill>
                  <a:srgbClr val="FFFFFF"/>
                </a:solidFill>
                <a:latin typeface="Helvetica"/>
                <a:cs typeface="Helvetica"/>
              </a:rPr>
              <a:t>56%</a:t>
            </a:r>
            <a:endParaRPr lang="en-US" sz="2800" dirty="0">
              <a:solidFill>
                <a:srgbClr val="FFFFFF"/>
              </a:solidFill>
              <a:latin typeface="Helvetica"/>
              <a:cs typeface="Helvetica"/>
            </a:endParaRPr>
          </a:p>
        </p:txBody>
      </p:sp>
      <p:sp>
        <p:nvSpPr>
          <p:cNvPr id="11" name="Title 1"/>
          <p:cNvSpPr txBox="1">
            <a:spLocks/>
          </p:cNvSpPr>
          <p:nvPr/>
        </p:nvSpPr>
        <p:spPr>
          <a:xfrm>
            <a:off x="4232308" y="5130142"/>
            <a:ext cx="3765055" cy="743838"/>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bg1"/>
                </a:solidFill>
                <a:latin typeface="Helvetica Light"/>
                <a:cs typeface="Helvetica Light"/>
              </a:rPr>
              <a:t>D</a:t>
            </a:r>
            <a:r>
              <a:rPr lang="en-US" sz="1400" dirty="0" smtClean="0">
                <a:solidFill>
                  <a:schemeClr val="bg1"/>
                </a:solidFill>
                <a:latin typeface="Helvetica Light"/>
                <a:cs typeface="Helvetica Light"/>
              </a:rPr>
              <a:t>evelop their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own software</a:t>
            </a:r>
          </a:p>
        </p:txBody>
      </p:sp>
      <p:sp>
        <p:nvSpPr>
          <p:cNvPr id="12" name="TextBox 11"/>
          <p:cNvSpPr txBox="1"/>
          <p:nvPr/>
        </p:nvSpPr>
        <p:spPr>
          <a:xfrm>
            <a:off x="2999029" y="5716099"/>
            <a:ext cx="1259119" cy="523220"/>
          </a:xfrm>
          <a:prstGeom prst="rect">
            <a:avLst/>
          </a:prstGeom>
          <a:noFill/>
        </p:spPr>
        <p:txBody>
          <a:bodyPr wrap="square" rtlCol="0" anchor="ctr">
            <a:spAutoFit/>
          </a:bodyPr>
          <a:lstStyle/>
          <a:p>
            <a:pPr algn="r"/>
            <a:r>
              <a:rPr lang="en-US" sz="2800" dirty="0" smtClean="0">
                <a:solidFill>
                  <a:srgbClr val="FFFFFF"/>
                </a:solidFill>
                <a:latin typeface="Helvetica"/>
                <a:cs typeface="Helvetica"/>
              </a:rPr>
              <a:t>71%</a:t>
            </a:r>
            <a:endParaRPr lang="en-US" sz="2800" dirty="0">
              <a:solidFill>
                <a:srgbClr val="FFFFFF"/>
              </a:solidFill>
              <a:latin typeface="Helvetica"/>
              <a:cs typeface="Helvetica"/>
            </a:endParaRPr>
          </a:p>
        </p:txBody>
      </p:sp>
      <p:sp>
        <p:nvSpPr>
          <p:cNvPr id="13" name="Title 1"/>
          <p:cNvSpPr txBox="1">
            <a:spLocks/>
          </p:cNvSpPr>
          <p:nvPr/>
        </p:nvSpPr>
        <p:spPr>
          <a:xfrm>
            <a:off x="4232396" y="5609267"/>
            <a:ext cx="3765055" cy="743838"/>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bg1"/>
                </a:solidFill>
                <a:latin typeface="Helvetica Light"/>
                <a:cs typeface="Helvetica Light"/>
              </a:rPr>
              <a:t>Have no formal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software training</a:t>
            </a:r>
          </a:p>
        </p:txBody>
      </p:sp>
      <p:pic>
        <p:nvPicPr>
          <p:cNvPr id="14" name="Picture 13"/>
          <p:cNvPicPr>
            <a:picLocks noChangeAspect="1"/>
          </p:cNvPicPr>
          <p:nvPr/>
        </p:nvPicPr>
        <p:blipFill>
          <a:blip r:embed="rId5"/>
          <a:stretch>
            <a:fillRect/>
          </a:stretch>
        </p:blipFill>
        <p:spPr>
          <a:xfrm>
            <a:off x="8026400" y="6464300"/>
            <a:ext cx="1117600" cy="393700"/>
          </a:xfrm>
          <a:prstGeom prst="rect">
            <a:avLst/>
          </a:prstGeom>
        </p:spPr>
      </p:pic>
    </p:spTree>
    <p:extLst>
      <p:ext uri="{BB962C8B-B14F-4D97-AF65-F5344CB8AC3E}">
        <p14:creationId xmlns:p14="http://schemas.microsoft.com/office/powerpoint/2010/main" val="1438288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158"/>
            <a:ext cx="8229600" cy="873180"/>
          </a:xfrm>
        </p:spPr>
        <p:txBody>
          <a:bodyPr/>
          <a:lstStyle/>
          <a:p>
            <a:r>
              <a:rPr lang="en-GB" dirty="0" smtClean="0"/>
              <a:t>Openness at every stage</a:t>
            </a:r>
            <a:endParaRPr lang="en-GB" dirty="0"/>
          </a:p>
        </p:txBody>
      </p:sp>
      <p:graphicFrame>
        <p:nvGraphicFramePr>
          <p:cNvPr id="4" name="Content Placeholder 3"/>
          <p:cNvGraphicFramePr>
            <a:graphicFrameLocks noGrp="1"/>
          </p:cNvGraphicFramePr>
          <p:nvPr>
            <p:ph idx="1"/>
            <p:extLst/>
          </p:nvPr>
        </p:nvGraphicFramePr>
        <p:xfrm>
          <a:off x="-108603" y="1362726"/>
          <a:ext cx="6651171" cy="430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https://c1.staticflickr.com/7/6240/6365692655_f646bbae6e.jpg"/>
          <p:cNvPicPr>
            <a:picLocks noChangeAspect="1" noChangeArrowheads="1"/>
          </p:cNvPicPr>
          <p:nvPr/>
        </p:nvPicPr>
        <p:blipFill>
          <a:blip r:embed="rId8" cstate="print"/>
          <a:srcRect/>
          <a:stretch>
            <a:fillRect/>
          </a:stretch>
        </p:blipFill>
        <p:spPr bwMode="auto">
          <a:xfrm>
            <a:off x="2237335" y="2718925"/>
            <a:ext cx="1872208" cy="1845131"/>
          </a:xfrm>
          <a:prstGeom prst="rect">
            <a:avLst/>
          </a:prstGeom>
          <a:noFill/>
        </p:spPr>
      </p:pic>
      <p:sp>
        <p:nvSpPr>
          <p:cNvPr id="7" name="TextBox 6"/>
          <p:cNvSpPr txBox="1"/>
          <p:nvPr/>
        </p:nvSpPr>
        <p:spPr>
          <a:xfrm>
            <a:off x="3086100" y="6598562"/>
            <a:ext cx="6057900" cy="246221"/>
          </a:xfrm>
          <a:prstGeom prst="rect">
            <a:avLst/>
          </a:prstGeom>
          <a:noFill/>
        </p:spPr>
        <p:txBody>
          <a:bodyPr wrap="square" rtlCol="0">
            <a:spAutoFit/>
          </a:bodyPr>
          <a:lstStyle/>
          <a:p>
            <a:r>
              <a:rPr lang="en-GB" sz="1000" dirty="0" smtClean="0">
                <a:latin typeface="Trebuchet MS" pitchFamily="34" charset="0"/>
              </a:rPr>
              <a:t>Open science image </a:t>
            </a:r>
            <a:r>
              <a:rPr lang="en-GB" sz="1000" dirty="0">
                <a:latin typeface="Trebuchet MS" pitchFamily="34" charset="0"/>
              </a:rPr>
              <a:t>CC BY-SA </a:t>
            </a:r>
            <a:r>
              <a:rPr lang="en-GB" sz="1000" dirty="0" smtClean="0">
                <a:latin typeface="Trebuchet MS" pitchFamily="34" charset="0"/>
              </a:rPr>
              <a:t>3.0 by Greg </a:t>
            </a:r>
            <a:r>
              <a:rPr lang="en-GB" sz="1000" dirty="0" err="1" smtClean="0">
                <a:latin typeface="Trebuchet MS" pitchFamily="34" charset="0"/>
              </a:rPr>
              <a:t>Emmerich</a:t>
            </a:r>
            <a:r>
              <a:rPr lang="en-GB" sz="1000" dirty="0" smtClean="0">
                <a:latin typeface="Trebuchet MS" pitchFamily="34" charset="0"/>
              </a:rPr>
              <a:t> www.flickr.com/photos/gemmerich/6365692655 </a:t>
            </a:r>
            <a:endParaRPr lang="en-GB" sz="1000" dirty="0">
              <a:latin typeface="Trebuchet MS" pitchFamily="34" charset="0"/>
            </a:endParaRPr>
          </a:p>
        </p:txBody>
      </p:sp>
      <p:sp>
        <p:nvSpPr>
          <p:cNvPr id="6" name="TextBox 5"/>
          <p:cNvSpPr txBox="1"/>
          <p:nvPr/>
        </p:nvSpPr>
        <p:spPr>
          <a:xfrm>
            <a:off x="6389910" y="1770800"/>
            <a:ext cx="2623457" cy="4154984"/>
          </a:xfrm>
          <a:prstGeom prst="rect">
            <a:avLst/>
          </a:prstGeom>
          <a:noFill/>
        </p:spPr>
        <p:txBody>
          <a:bodyPr wrap="square" rtlCol="0">
            <a:spAutoFit/>
          </a:bodyPr>
          <a:lstStyle/>
          <a:p>
            <a:r>
              <a:rPr lang="en-GB" sz="2400" dirty="0" smtClean="0">
                <a:latin typeface="Trebuchet MS" panose="020B0603020202020204" pitchFamily="34" charset="0"/>
              </a:rPr>
              <a:t>Change the typical lifecycle</a:t>
            </a:r>
          </a:p>
          <a:p>
            <a:endParaRPr lang="en-GB" sz="2400" dirty="0" smtClean="0">
              <a:latin typeface="Trebuchet MS" panose="020B0603020202020204" pitchFamily="34" charset="0"/>
            </a:endParaRPr>
          </a:p>
          <a:p>
            <a:r>
              <a:rPr lang="en-GB" sz="2400" dirty="0" smtClean="0">
                <a:latin typeface="Trebuchet MS" panose="020B0603020202020204" pitchFamily="34" charset="0"/>
              </a:rPr>
              <a:t>Publish earlier and release more</a:t>
            </a:r>
          </a:p>
          <a:p>
            <a:endParaRPr lang="en-GB" sz="2400" dirty="0">
              <a:latin typeface="Trebuchet MS" panose="020B0603020202020204" pitchFamily="34" charset="0"/>
            </a:endParaRPr>
          </a:p>
          <a:p>
            <a:r>
              <a:rPr lang="en-GB" sz="2400" dirty="0" smtClean="0">
                <a:latin typeface="Trebuchet MS" panose="020B0603020202020204" pitchFamily="34" charset="0"/>
              </a:rPr>
              <a:t>Papers + Data + Methods + Code…</a:t>
            </a:r>
          </a:p>
          <a:p>
            <a:endParaRPr lang="en-GB" sz="2400" dirty="0">
              <a:latin typeface="Trebuchet MS" panose="020B0603020202020204" pitchFamily="34" charset="0"/>
            </a:endParaRPr>
          </a:p>
          <a:p>
            <a:r>
              <a:rPr lang="en-GB" sz="2400" dirty="0" smtClean="0">
                <a:latin typeface="Trebuchet MS" panose="020B0603020202020204" pitchFamily="34" charset="0"/>
              </a:rPr>
              <a:t>Support reproducibility</a:t>
            </a:r>
            <a:endParaRPr lang="en-GB" sz="2400" dirty="0">
              <a:latin typeface="Trebuchet MS" panose="020B0603020202020204" pitchFamily="34" charset="0"/>
            </a:endParaRPr>
          </a:p>
        </p:txBody>
      </p:sp>
      <p:sp>
        <p:nvSpPr>
          <p:cNvPr id="17" name="Arc 16"/>
          <p:cNvSpPr/>
          <p:nvPr/>
        </p:nvSpPr>
        <p:spPr>
          <a:xfrm rot="8236861">
            <a:off x="665574" y="1767545"/>
            <a:ext cx="5568379" cy="4568971"/>
          </a:xfrm>
          <a:prstGeom prst="arc">
            <a:avLst>
              <a:gd name="adj1" fmla="val 9139592"/>
              <a:gd name="adj2" fmla="val 3172041"/>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ight Triangle 17"/>
          <p:cNvSpPr/>
          <p:nvPr/>
        </p:nvSpPr>
        <p:spPr>
          <a:xfrm rot="4276935">
            <a:off x="4351068" y="1442668"/>
            <a:ext cx="348343" cy="368103"/>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6709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0734" y="3681046"/>
            <a:ext cx="1820695" cy="182069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680104"/>
            <a:ext cx="1713187" cy="1142125"/>
          </a:xfrm>
          <a:prstGeom prst="rect">
            <a:avLst/>
          </a:prstGeom>
        </p:spPr>
      </p:pic>
      <p:sp>
        <p:nvSpPr>
          <p:cNvPr id="2" name="Title 1"/>
          <p:cNvSpPr>
            <a:spLocks noGrp="1"/>
          </p:cNvSpPr>
          <p:nvPr>
            <p:ph type="title"/>
          </p:nvPr>
        </p:nvSpPr>
        <p:spPr/>
        <p:txBody>
          <a:bodyPr/>
          <a:lstStyle/>
          <a:p>
            <a:r>
              <a:rPr lang="en-GB" dirty="0" smtClean="0"/>
              <a:t>Degrees of openness</a:t>
            </a:r>
            <a:endParaRPr lang="en-GB" dirty="0"/>
          </a:p>
        </p:txBody>
      </p:sp>
      <p:sp>
        <p:nvSpPr>
          <p:cNvPr id="5" name="Left-Right Arrow 4"/>
          <p:cNvSpPr/>
          <p:nvPr/>
        </p:nvSpPr>
        <p:spPr>
          <a:xfrm>
            <a:off x="155575" y="2658244"/>
            <a:ext cx="8736905" cy="864096"/>
          </a:xfrm>
          <a:prstGeom prst="leftRightArrow">
            <a:avLst/>
          </a:prstGeom>
          <a:gradFill flip="none" rotWithShape="1">
            <a:gsLst>
              <a:gs pos="0">
                <a:schemeClr val="accent1">
                  <a:tint val="66000"/>
                  <a:satMod val="160000"/>
                  <a:lumMod val="75000"/>
                  <a:alpha val="99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  Open		     		  Restricted		 			  Closed</a:t>
            </a:r>
            <a:endParaRPr lang="en-GB" sz="2400" dirty="0"/>
          </a:p>
        </p:txBody>
      </p:sp>
      <p:sp>
        <p:nvSpPr>
          <p:cNvPr id="6" name="TextBox 5"/>
          <p:cNvSpPr txBox="1"/>
          <p:nvPr/>
        </p:nvSpPr>
        <p:spPr>
          <a:xfrm>
            <a:off x="189438" y="3881887"/>
            <a:ext cx="2808312" cy="1200329"/>
          </a:xfrm>
          <a:prstGeom prst="rect">
            <a:avLst/>
          </a:prstGeom>
          <a:noFill/>
        </p:spPr>
        <p:txBody>
          <a:bodyPr wrap="square" rtlCol="0">
            <a:spAutoFit/>
          </a:bodyPr>
          <a:lstStyle/>
          <a:p>
            <a:pPr algn="ctr"/>
            <a:r>
              <a:rPr lang="en-GB" dirty="0" smtClean="0">
                <a:solidFill>
                  <a:srgbClr val="808080"/>
                </a:solidFill>
                <a:latin typeface="Trebuchet MS" pitchFamily="34" charset="0"/>
                <a:cs typeface="Trebuchet MS"/>
              </a:rPr>
              <a:t>Content that can be</a:t>
            </a:r>
            <a:r>
              <a:rPr lang="en-GB" dirty="0">
                <a:solidFill>
                  <a:srgbClr val="808080"/>
                </a:solidFill>
                <a:latin typeface="Trebuchet MS" pitchFamily="34" charset="0"/>
                <a:cs typeface="Trebuchet MS"/>
              </a:rPr>
              <a:t> </a:t>
            </a:r>
            <a:endParaRPr lang="en-GB" dirty="0" smtClean="0">
              <a:solidFill>
                <a:srgbClr val="808080"/>
              </a:solidFill>
              <a:latin typeface="Trebuchet MS" pitchFamily="34" charset="0"/>
              <a:cs typeface="Trebuchet MS"/>
            </a:endParaRPr>
          </a:p>
          <a:p>
            <a:pPr algn="ctr"/>
            <a:r>
              <a:rPr lang="en-GB" dirty="0" smtClean="0">
                <a:solidFill>
                  <a:srgbClr val="808080"/>
                </a:solidFill>
                <a:latin typeface="Trebuchet MS" pitchFamily="34" charset="0"/>
                <a:cs typeface="Trebuchet MS"/>
              </a:rPr>
              <a:t>freely </a:t>
            </a:r>
            <a:r>
              <a:rPr lang="en-GB" dirty="0">
                <a:solidFill>
                  <a:srgbClr val="808080"/>
                </a:solidFill>
                <a:latin typeface="Trebuchet MS" pitchFamily="34" charset="0"/>
                <a:cs typeface="Trebuchet MS"/>
              </a:rPr>
              <a:t>used, modified and shared by anyone </a:t>
            </a:r>
            <a:endParaRPr lang="en-GB" dirty="0" smtClean="0">
              <a:solidFill>
                <a:srgbClr val="808080"/>
              </a:solidFill>
              <a:latin typeface="Trebuchet MS" pitchFamily="34" charset="0"/>
              <a:cs typeface="Trebuchet MS"/>
            </a:endParaRPr>
          </a:p>
          <a:p>
            <a:pPr algn="ctr"/>
            <a:r>
              <a:rPr lang="en-GB" dirty="0" smtClean="0">
                <a:solidFill>
                  <a:srgbClr val="808080"/>
                </a:solidFill>
                <a:latin typeface="Trebuchet MS" pitchFamily="34" charset="0"/>
                <a:cs typeface="Trebuchet MS"/>
              </a:rPr>
              <a:t>for </a:t>
            </a:r>
            <a:r>
              <a:rPr lang="en-GB" dirty="0">
                <a:solidFill>
                  <a:srgbClr val="808080"/>
                </a:solidFill>
                <a:latin typeface="Trebuchet MS" pitchFamily="34" charset="0"/>
                <a:cs typeface="Trebuchet MS"/>
              </a:rPr>
              <a:t>any purpose</a:t>
            </a:r>
            <a:endParaRPr lang="en-GB" dirty="0">
              <a:solidFill>
                <a:srgbClr val="808080"/>
              </a:solidFill>
              <a:latin typeface="Trebuchet MS" pitchFamily="34" charset="0"/>
            </a:endParaRPr>
          </a:p>
        </p:txBody>
      </p:sp>
      <p:sp>
        <p:nvSpPr>
          <p:cNvPr id="7" name="TextBox 6"/>
          <p:cNvSpPr txBox="1"/>
          <p:nvPr/>
        </p:nvSpPr>
        <p:spPr>
          <a:xfrm>
            <a:off x="3425362" y="3717032"/>
            <a:ext cx="3467144" cy="2616101"/>
          </a:xfrm>
          <a:prstGeom prst="rect">
            <a:avLst/>
          </a:prstGeom>
          <a:noFill/>
        </p:spPr>
        <p:txBody>
          <a:bodyPr wrap="square" rtlCol="0">
            <a:spAutoFit/>
          </a:bodyPr>
          <a:lstStyle/>
          <a:p>
            <a:r>
              <a:rPr lang="en-GB" dirty="0" smtClean="0">
                <a:solidFill>
                  <a:srgbClr val="808080"/>
                </a:solidFill>
                <a:latin typeface="Trebuchet MS" pitchFamily="34" charset="0"/>
                <a:cs typeface="Trebuchet MS"/>
              </a:rPr>
              <a:t>Limits on who can use the data, how or for what purpose</a:t>
            </a:r>
          </a:p>
          <a:p>
            <a:pPr algn="ctr"/>
            <a:endParaRPr lang="en-GB" dirty="0">
              <a:solidFill>
                <a:srgbClr val="808080"/>
              </a:solidFill>
              <a:latin typeface="Trebuchet MS" pitchFamily="34" charset="0"/>
            </a:endParaRPr>
          </a:p>
          <a:p>
            <a:pPr marL="342900" indent="-342900">
              <a:spcAft>
                <a:spcPts val="600"/>
              </a:spcAft>
              <a:buFontTx/>
              <a:buChar char="-"/>
            </a:pPr>
            <a:r>
              <a:rPr lang="en-GB" dirty="0" smtClean="0">
                <a:solidFill>
                  <a:srgbClr val="808080"/>
                </a:solidFill>
                <a:latin typeface="Trebuchet MS" pitchFamily="34" charset="0"/>
              </a:rPr>
              <a:t>Charges for use</a:t>
            </a:r>
          </a:p>
          <a:p>
            <a:pPr marL="342900" indent="-342900">
              <a:spcAft>
                <a:spcPts val="600"/>
              </a:spcAft>
              <a:buFontTx/>
              <a:buChar char="-"/>
            </a:pPr>
            <a:r>
              <a:rPr lang="en-GB" dirty="0" smtClean="0">
                <a:solidFill>
                  <a:srgbClr val="808080"/>
                </a:solidFill>
                <a:latin typeface="Trebuchet MS" pitchFamily="34" charset="0"/>
              </a:rPr>
              <a:t>Data sharing agreements</a:t>
            </a:r>
          </a:p>
          <a:p>
            <a:pPr marL="342900" indent="-342900">
              <a:spcAft>
                <a:spcPts val="600"/>
              </a:spcAft>
              <a:buFontTx/>
              <a:buChar char="-"/>
            </a:pPr>
            <a:r>
              <a:rPr lang="en-GB" dirty="0" smtClean="0">
                <a:solidFill>
                  <a:srgbClr val="808080"/>
                </a:solidFill>
                <a:latin typeface="Trebuchet MS" pitchFamily="34" charset="0"/>
              </a:rPr>
              <a:t>Restrictive licences</a:t>
            </a:r>
          </a:p>
          <a:p>
            <a:pPr marL="342900" indent="-342900">
              <a:spcAft>
                <a:spcPts val="600"/>
              </a:spcAft>
              <a:buFontTx/>
              <a:buChar char="-"/>
            </a:pPr>
            <a:r>
              <a:rPr lang="en-GB" dirty="0" smtClean="0">
                <a:solidFill>
                  <a:srgbClr val="808080"/>
                </a:solidFill>
                <a:latin typeface="Trebuchet MS" pitchFamily="34" charset="0"/>
              </a:rPr>
              <a:t>Peer-to-peer exchange</a:t>
            </a:r>
          </a:p>
          <a:p>
            <a:pPr marL="342900" indent="-342900">
              <a:spcAft>
                <a:spcPts val="600"/>
              </a:spcAft>
              <a:buFontTx/>
              <a:buChar char="-"/>
            </a:pPr>
            <a:r>
              <a:rPr lang="en-GB" dirty="0" smtClean="0">
                <a:solidFill>
                  <a:srgbClr val="808080"/>
                </a:solidFill>
                <a:latin typeface="Trebuchet MS" pitchFamily="34" charset="0"/>
              </a:rPr>
              <a:t>…</a:t>
            </a:r>
            <a:endParaRPr lang="en-GB" dirty="0">
              <a:solidFill>
                <a:srgbClr val="808080"/>
              </a:solidFill>
              <a:latin typeface="Trebuchet MS" pitchFamily="34" charset="0"/>
            </a:endParaRPr>
          </a:p>
        </p:txBody>
      </p:sp>
      <p:sp>
        <p:nvSpPr>
          <p:cNvPr id="8" name="AutoShape 2" descr="Image result for cc-n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1764819"/>
            <a:ext cx="1332293" cy="463406"/>
          </a:xfrm>
          <a:prstGeom prst="rect">
            <a:avLst/>
          </a:prstGeom>
        </p:spPr>
      </p:pic>
      <p:sp>
        <p:nvSpPr>
          <p:cNvPr id="12" name="TextBox 11"/>
          <p:cNvSpPr txBox="1"/>
          <p:nvPr/>
        </p:nvSpPr>
        <p:spPr>
          <a:xfrm>
            <a:off x="457200" y="1680104"/>
            <a:ext cx="2540550" cy="1077218"/>
          </a:xfrm>
          <a:prstGeom prst="rect">
            <a:avLst/>
          </a:prstGeom>
          <a:noFill/>
        </p:spPr>
        <p:txBody>
          <a:bodyPr wrap="square" rtlCol="0">
            <a:spAutoFit/>
          </a:bodyPr>
          <a:lstStyle/>
          <a:p>
            <a:r>
              <a:rPr lang="en-GB" sz="2000" dirty="0" smtClean="0">
                <a:solidFill>
                  <a:srgbClr val="808080"/>
                </a:solidFill>
                <a:latin typeface="Trebuchet MS" pitchFamily="34" charset="0"/>
              </a:rPr>
              <a:t>Five </a:t>
            </a:r>
            <a:r>
              <a:rPr lang="en-GB" sz="2000" dirty="0">
                <a:solidFill>
                  <a:srgbClr val="808080"/>
                </a:solidFill>
                <a:latin typeface="Trebuchet MS" pitchFamily="34" charset="0"/>
              </a:rPr>
              <a:t>star open </a:t>
            </a:r>
            <a:r>
              <a:rPr lang="en-GB" sz="2000" dirty="0" smtClean="0">
                <a:solidFill>
                  <a:srgbClr val="808080"/>
                </a:solidFill>
                <a:latin typeface="Trebuchet MS" pitchFamily="34" charset="0"/>
              </a:rPr>
              <a:t>data</a:t>
            </a:r>
          </a:p>
          <a:p>
            <a:pPr algn="ctr"/>
            <a:r>
              <a:rPr lang="en-GB" sz="2400" dirty="0" smtClean="0">
                <a:solidFill>
                  <a:srgbClr val="FFC000"/>
                </a:solidFill>
                <a:sym typeface="Wingdings 2"/>
              </a:rPr>
              <a:t></a:t>
            </a:r>
            <a:endParaRPr lang="en-GB" sz="2400" dirty="0" smtClean="0">
              <a:solidFill>
                <a:srgbClr val="FFC000"/>
              </a:solidFill>
            </a:endParaRPr>
          </a:p>
          <a:p>
            <a:endParaRPr lang="en-GB" sz="2000" dirty="0">
              <a:latin typeface="Trebuchet MS"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4810256"/>
            <a:ext cx="885888" cy="1382970"/>
          </a:xfrm>
          <a:prstGeom prst="rect">
            <a:avLst/>
          </a:prstGeom>
        </p:spPr>
      </p:pic>
      <p:sp>
        <p:nvSpPr>
          <p:cNvPr id="16" name="TextBox 15"/>
          <p:cNvSpPr txBox="1"/>
          <p:nvPr/>
        </p:nvSpPr>
        <p:spPr>
          <a:xfrm>
            <a:off x="6768192" y="1778411"/>
            <a:ext cx="2103237" cy="707886"/>
          </a:xfrm>
          <a:prstGeom prst="rect">
            <a:avLst/>
          </a:prstGeom>
          <a:noFill/>
        </p:spPr>
        <p:txBody>
          <a:bodyPr wrap="square" rtlCol="0">
            <a:spAutoFit/>
          </a:bodyPr>
          <a:lstStyle/>
          <a:p>
            <a:pPr algn="ctr"/>
            <a:r>
              <a:rPr lang="en-GB" sz="2000" dirty="0" smtClean="0">
                <a:solidFill>
                  <a:srgbClr val="808080"/>
                </a:solidFill>
                <a:latin typeface="Trebuchet MS" pitchFamily="34" charset="0"/>
                <a:cs typeface="Trebuchet MS"/>
              </a:rPr>
              <a:t>Unable to share</a:t>
            </a:r>
          </a:p>
          <a:p>
            <a:pPr algn="ctr"/>
            <a:r>
              <a:rPr lang="en-GB" sz="2000" dirty="0" smtClean="0">
                <a:solidFill>
                  <a:srgbClr val="808080"/>
                </a:solidFill>
                <a:latin typeface="Trebuchet MS" pitchFamily="34" charset="0"/>
              </a:rPr>
              <a:t>Under embargo</a:t>
            </a:r>
            <a:endParaRPr lang="en-GB" sz="2000" dirty="0">
              <a:solidFill>
                <a:srgbClr val="808080"/>
              </a:solidFill>
              <a:latin typeface="Trebuchet MS" pitchFamily="34" charset="0"/>
            </a:endParaRPr>
          </a:p>
        </p:txBody>
      </p:sp>
    </p:spTree>
    <p:extLst>
      <p:ext uri="{BB962C8B-B14F-4D97-AF65-F5344CB8AC3E}">
        <p14:creationId xmlns:p14="http://schemas.microsoft.com/office/powerpoint/2010/main" val="2061097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1735</TotalTime>
  <Words>2817</Words>
  <Application>Microsoft Macintosh PowerPoint</Application>
  <PresentationFormat>On-screen Show (4:3)</PresentationFormat>
  <Paragraphs>301</Paragraphs>
  <Slides>34</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Calibri</vt:lpstr>
      <vt:lpstr>Helvetica</vt:lpstr>
      <vt:lpstr>Helvetica Light</vt:lpstr>
      <vt:lpstr>MS PGothic</vt:lpstr>
      <vt:lpstr>ＭＳ Ｐゴシック</vt:lpstr>
      <vt:lpstr>Traditional Arabic</vt:lpstr>
      <vt:lpstr>Trebuchet MS</vt:lpstr>
      <vt:lpstr>Wingdings</vt:lpstr>
      <vt:lpstr>Wingdings 2</vt:lpstr>
      <vt:lpstr>Arial</vt:lpstr>
      <vt:lpstr>Essential</vt:lpstr>
      <vt:lpstr>Open Access, Open Data, Open Research</vt:lpstr>
      <vt:lpstr>Outline of the session</vt:lpstr>
      <vt:lpstr>PowerPoint Presentation</vt:lpstr>
      <vt:lpstr>What is open science?</vt:lpstr>
      <vt:lpstr>More than open access publishing</vt:lpstr>
      <vt:lpstr>Open data</vt:lpstr>
      <vt:lpstr>Reliance on specialist research software  Slide from Neil Chue-Hong, Software Sustainability Institute</vt:lpstr>
      <vt:lpstr>Openness at every stage</vt:lpstr>
      <vt:lpstr>Degrees of openness</vt:lpstr>
      <vt:lpstr>PowerPoint Presentation</vt:lpstr>
      <vt:lpstr>It’s part of good research practice</vt:lpstr>
      <vt:lpstr>Some benefits of openness</vt:lpstr>
      <vt:lpstr>Validation of results</vt:lpstr>
      <vt:lpstr>Acceleration of the research process</vt:lpstr>
      <vt:lpstr>More scientific breakthroughs</vt:lpstr>
      <vt:lpstr>Increased use and economic benefit</vt:lpstr>
      <vt:lpstr>Funder imperatives...</vt:lpstr>
      <vt:lpstr>Horizon 2020 and open access</vt:lpstr>
      <vt:lpstr>Grant Agreement: § 29.2 Open access to scientific publications</vt:lpstr>
      <vt:lpstr>What does this mean?</vt:lpstr>
      <vt:lpstr>What to deposit?</vt:lpstr>
      <vt:lpstr>Where to deposit?</vt:lpstr>
      <vt:lpstr>When to deposit</vt:lpstr>
      <vt:lpstr>The Open Research Data Pilot</vt:lpstr>
      <vt:lpstr>Open Research Data (ORD) Pilot </vt:lpstr>
      <vt:lpstr>H2020 areas participating in the pilot</vt:lpstr>
      <vt:lpstr>Which data does the pilot apply to?</vt:lpstr>
      <vt:lpstr>Exemptions – reasons for opting out</vt:lpstr>
      <vt:lpstr>PowerPoint Presentation</vt:lpstr>
      <vt:lpstr>Key requirements of the open data pilot </vt:lpstr>
      <vt:lpstr>Data Management Plans</vt:lpstr>
      <vt:lpstr>Guidelines from the Commission</vt:lpstr>
      <vt:lpstr>Help on understanding the H2020 pilot</vt:lpstr>
      <vt:lpstr>Any 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Conscorcio Madrono</dc:title>
  <dc:creator>Sarah Jones</dc:creator>
  <cp:lastModifiedBy>RANS Jonathan</cp:lastModifiedBy>
  <cp:revision>158</cp:revision>
  <cp:lastPrinted>2016-04-07T14:16:58Z</cp:lastPrinted>
  <dcterms:created xsi:type="dcterms:W3CDTF">2015-02-21T22:34:51Z</dcterms:created>
  <dcterms:modified xsi:type="dcterms:W3CDTF">2016-04-07T15:13:34Z</dcterms:modified>
</cp:coreProperties>
</file>